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 id="2147483664" r:id="rId5"/>
    <p:sldMasterId id="214748366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Lst>
  <p:sldSz cy="6858000" cx="9144000"/>
  <p:notesSz cx="6858000" cy="9144000"/>
  <p:embeddedFontLst>
    <p:embeddedFont>
      <p:font typeface="Open Sans SemiBold"/>
      <p:regular r:id="rId77"/>
      <p:bold r:id="rId78"/>
      <p:italic r:id="rId79"/>
      <p:boldItalic r:id="rId80"/>
    </p:embeddedFont>
    <p:embeddedFont>
      <p:font typeface="Open Sans ExtraBold"/>
      <p:bold r:id="rId81"/>
      <p:boldItalic r:id="rId82"/>
    </p:embeddedFont>
    <p:embeddedFont>
      <p:font typeface="Helvetica Neue Light"/>
      <p:regular r:id="rId83"/>
      <p:bold r:id="rId84"/>
      <p:italic r:id="rId85"/>
      <p:boldItalic r:id="rId86"/>
    </p:embeddedFont>
    <p:embeddedFont>
      <p:font typeface="Open Sans Light"/>
      <p:regular r:id="rId87"/>
      <p:bold r:id="rId88"/>
      <p:italic r:id="rId89"/>
      <p:boldItalic r:id="rId90"/>
    </p:embeddedFont>
    <p:embeddedFont>
      <p:font typeface="Open Sans"/>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69B0B90-2986-4188-BD5F-9F06CCAAACA5}">
  <a:tblStyle styleId="{C69B0B90-2986-4188-BD5F-9F06CCAAAC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HelveticaNeueLight-bold.fntdata"/><Relationship Id="rId83" Type="http://schemas.openxmlformats.org/officeDocument/2006/relationships/font" Target="fonts/HelveticaNeueLight-regular.fntdata"/><Relationship Id="rId42" Type="http://schemas.openxmlformats.org/officeDocument/2006/relationships/slide" Target="slides/slide35.xml"/><Relationship Id="rId86" Type="http://schemas.openxmlformats.org/officeDocument/2006/relationships/font" Target="fonts/HelveticaNeueLight-boldItalic.fntdata"/><Relationship Id="rId41" Type="http://schemas.openxmlformats.org/officeDocument/2006/relationships/slide" Target="slides/slide34.xml"/><Relationship Id="rId85" Type="http://schemas.openxmlformats.org/officeDocument/2006/relationships/font" Target="fonts/HelveticaNeueLight-italic.fntdata"/><Relationship Id="rId44" Type="http://schemas.openxmlformats.org/officeDocument/2006/relationships/slide" Target="slides/slide37.xml"/><Relationship Id="rId88" Type="http://schemas.openxmlformats.org/officeDocument/2006/relationships/font" Target="fonts/OpenSansLight-bold.fntdata"/><Relationship Id="rId43" Type="http://schemas.openxmlformats.org/officeDocument/2006/relationships/slide" Target="slides/slide36.xml"/><Relationship Id="rId87" Type="http://schemas.openxmlformats.org/officeDocument/2006/relationships/font" Target="fonts/OpenSansLight-regular.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OpenSansLight-italic.fntdata"/><Relationship Id="rId80" Type="http://schemas.openxmlformats.org/officeDocument/2006/relationships/font" Target="fonts/OpenSansSemiBold-boldItalic.fntdata"/><Relationship Id="rId82" Type="http://schemas.openxmlformats.org/officeDocument/2006/relationships/font" Target="fonts/OpenSansExtraBold-boldItalic.fntdata"/><Relationship Id="rId81" Type="http://schemas.openxmlformats.org/officeDocument/2006/relationships/font" Target="fonts/OpenSansExtra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font" Target="fonts/OpenSansSemiBold-regular.fntdata"/><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font" Target="fonts/OpenSansSemiBold-italic.fntdata"/><Relationship Id="rId34" Type="http://schemas.openxmlformats.org/officeDocument/2006/relationships/slide" Target="slides/slide27.xml"/><Relationship Id="rId78" Type="http://schemas.openxmlformats.org/officeDocument/2006/relationships/font" Target="fonts/OpenSansSemiBold-bold.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94" Type="http://schemas.openxmlformats.org/officeDocument/2006/relationships/font" Target="fonts/OpenSans-boldItalic.fntdata"/><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OpenSans-regular.fntdata"/><Relationship Id="rId90" Type="http://schemas.openxmlformats.org/officeDocument/2006/relationships/font" Target="fonts/OpenSansLight-boldItalic.fntdata"/><Relationship Id="rId93" Type="http://schemas.openxmlformats.org/officeDocument/2006/relationships/font" Target="fonts/OpenSans-italic.fntdata"/><Relationship Id="rId92" Type="http://schemas.openxmlformats.org/officeDocument/2006/relationships/font" Target="fonts/OpenSans-bold.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ft.github.io/" TargetMode="External"/><Relationship Id="rId3" Type="http://schemas.openxmlformats.org/officeDocument/2006/relationships/hyperlink" Target="http://thesecretlivesofdata.com/raft/" TargetMode="External"/><Relationship Id="rId4" Type="http://schemas.openxmlformats.org/officeDocument/2006/relationships/hyperlink" Target="https://medium.com/@amangoeliitb/raft-consensus-algorithm-d93e7ee22b12"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ckroachlabs.com/docs/stable/start-a-node.html"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oftwareengineering.stackexchange.com/a/80092/98711"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1d7ca230bb_2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d7ca230bb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3d7b38cc44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d7b38cc4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Major League Hacking (MLH) events are meant to bring hackers together so they can learn, build, and share.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participants a brief overview of Major League Hacking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participants they can learn more at http://mlh.io/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Example Talking Points:</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TODO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Through Localhost MLH is rethinking technology education to reflect how hackers actually learn and how fast the industry moves.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Here’s some quick facts about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Each year, MLH supports over 65,000 hackers around the world at events they facilitate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Those students create more than 12,000 amazing projects together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MLH is a global organization that empowers hackers in more than 400 cities and growing every day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1e145680c9_0_1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e145680c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tell people to think and not answer for a few minutes.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people to raise their hand showing a number on their fingers to answer.</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is a really great time to gauge your audience’s comfort with databases. Given it’s often hard to read faces, their simultaneous answers will reveal how much they know and you can pace accordingly. If people are uncomfortable with raising their hands, reassure them </a:t>
            </a:r>
            <a:r>
              <a:rPr b="1" lang="en" sz="1800">
                <a:solidFill>
                  <a:schemeClr val="dk1"/>
                </a:solidFill>
                <a:latin typeface="Open Sans"/>
                <a:ea typeface="Open Sans"/>
                <a:cs typeface="Open Sans"/>
                <a:sym typeface="Open Sans"/>
              </a:rPr>
              <a:t>this isn’t about judgement but helping them learn better</a:t>
            </a:r>
            <a:r>
              <a:rPr lang="en" sz="1800">
                <a:solidFill>
                  <a:schemeClr val="dk1"/>
                </a:solidFill>
                <a:latin typeface="Open Sans"/>
                <a:ea typeface="Open Sans"/>
                <a:cs typeface="Open Sans"/>
                <a:sym typeface="Open Sans"/>
              </a:rPr>
              <a:t>. Everyone has to learn this stuff at some point.</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3d7b38cc44_1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d7b38cc4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tell people to think and not answer for a few minutes.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people to raise their hand showing a number on their fingers to answer.</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is a really great time to gauge your audience’s comfort with databases. Given it’s often hard to read faces, their simultaneous answers will reveal how much they know and you can pace accordingly. If people are uncomfortable with raising their hands, reassure them </a:t>
            </a:r>
            <a:r>
              <a:rPr b="1" lang="en" sz="1800">
                <a:solidFill>
                  <a:schemeClr val="dk1"/>
                </a:solidFill>
                <a:latin typeface="Open Sans"/>
                <a:ea typeface="Open Sans"/>
                <a:cs typeface="Open Sans"/>
                <a:sym typeface="Open Sans"/>
              </a:rPr>
              <a:t>this isn’t about judgement but helping them learn better</a:t>
            </a:r>
            <a:r>
              <a:rPr lang="en" sz="1800">
                <a:solidFill>
                  <a:schemeClr val="dk1"/>
                </a:solidFill>
                <a:latin typeface="Open Sans"/>
                <a:ea typeface="Open Sans"/>
                <a:cs typeface="Open Sans"/>
                <a:sym typeface="Open Sans"/>
              </a:rPr>
              <a:t>. Everyone has to learn this stuff at some point.</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3d7b38cc44_1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d7b38cc44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tell people to think and not answer for a few minutes.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people to raise their hand showing a number on their fingers to answer.</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is a really great time to gauge your audience’s comfort with databases. Given it’s often hard to read faces, their simultaneous answers will reveal how much they know and you can pace accordingly. If people are uncomfortable with raising their hands, reassure them </a:t>
            </a:r>
            <a:r>
              <a:rPr b="1" lang="en" sz="1800">
                <a:solidFill>
                  <a:schemeClr val="dk1"/>
                </a:solidFill>
                <a:latin typeface="Open Sans"/>
                <a:ea typeface="Open Sans"/>
                <a:cs typeface="Open Sans"/>
                <a:sym typeface="Open Sans"/>
              </a:rPr>
              <a:t>this isn’t about judgement but helping them learn better</a:t>
            </a:r>
            <a:r>
              <a:rPr lang="en" sz="1800">
                <a:solidFill>
                  <a:schemeClr val="dk1"/>
                </a:solidFill>
                <a:latin typeface="Open Sans"/>
                <a:ea typeface="Open Sans"/>
                <a:cs typeface="Open Sans"/>
                <a:sym typeface="Open Sans"/>
              </a:rPr>
              <a:t>. Everyone has to learn this stuff at some point.</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3d7b38cc44_1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d7b38cc44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tell people to think and not answer for a few minutes.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people to raise their hand showing a number on their fingers to answer.</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is a really great time to gauge your audience’s comfort with databases. Given it’s often hard to read faces, their simultaneous answers will reveal how much they know and you can pace accordingly. If people are uncomfortable with raising their hands, reassure them </a:t>
            </a:r>
            <a:r>
              <a:rPr b="1" lang="en" sz="1800">
                <a:solidFill>
                  <a:schemeClr val="dk1"/>
                </a:solidFill>
                <a:latin typeface="Open Sans"/>
                <a:ea typeface="Open Sans"/>
                <a:cs typeface="Open Sans"/>
                <a:sym typeface="Open Sans"/>
              </a:rPr>
              <a:t>this isn’t about judgement but helping them learn better</a:t>
            </a:r>
            <a:r>
              <a:rPr lang="en" sz="1800">
                <a:solidFill>
                  <a:schemeClr val="dk1"/>
                </a:solidFill>
                <a:latin typeface="Open Sans"/>
                <a:ea typeface="Open Sans"/>
                <a:cs typeface="Open Sans"/>
                <a:sym typeface="Open Sans"/>
              </a:rPr>
              <a:t>. Everyone has to learn this stuff at some point.</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3d7b38cc44_1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d7b38cc44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tell people to think and not answer for a few minutes.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people to raise their hand showing a number on their fingers to answer.</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is a really great time to gauge your audience’s comfort with databases. Given it’s often hard to read faces, their simultaneous answers will reveal how much they know and you can pace accordingly. If people are uncomfortable with raising their hands, reassure them </a:t>
            </a:r>
            <a:r>
              <a:rPr b="1" lang="en" sz="1800">
                <a:solidFill>
                  <a:schemeClr val="dk1"/>
                </a:solidFill>
                <a:latin typeface="Open Sans"/>
                <a:ea typeface="Open Sans"/>
                <a:cs typeface="Open Sans"/>
                <a:sym typeface="Open Sans"/>
              </a:rPr>
              <a:t>this isn’t about judgement but helping them learn better</a:t>
            </a:r>
            <a:r>
              <a:rPr lang="en" sz="1800">
                <a:solidFill>
                  <a:schemeClr val="dk1"/>
                </a:solidFill>
                <a:latin typeface="Open Sans"/>
                <a:ea typeface="Open Sans"/>
                <a:cs typeface="Open Sans"/>
                <a:sym typeface="Open Sans"/>
              </a:rPr>
              <a:t>. Everyone has to learn this stuff at some point.</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3d7b38cc44_1_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d7b38cc44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tell people to think and not answer for a few minutes.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people to raise their hand showing a number on their fingers to answer.</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is a really great time to gauge your audience’s comfort with databases. Given it’s often hard to read faces, their simultaneous answers will reveal how much they know and you can pace accordingly. If people are uncomfortable with raising their hands, reassure them </a:t>
            </a:r>
            <a:r>
              <a:rPr b="1" lang="en" sz="1800">
                <a:solidFill>
                  <a:schemeClr val="dk1"/>
                </a:solidFill>
                <a:latin typeface="Open Sans"/>
                <a:ea typeface="Open Sans"/>
                <a:cs typeface="Open Sans"/>
                <a:sym typeface="Open Sans"/>
              </a:rPr>
              <a:t>this isn’t about judgement but helping them learn better</a:t>
            </a:r>
            <a:r>
              <a:rPr lang="en" sz="1800">
                <a:solidFill>
                  <a:schemeClr val="dk1"/>
                </a:solidFill>
                <a:latin typeface="Open Sans"/>
                <a:ea typeface="Open Sans"/>
                <a:cs typeface="Open Sans"/>
                <a:sym typeface="Open Sans"/>
              </a:rPr>
              <a:t>. Everyone has to learn this stuff at some point.</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3c6d53c0fa_0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c6d53c0f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participants have any prior experiences with databases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is a really great time to gauge your audience’s comfort with databases - you’ll be able to see by the expressions on their faces if what you’re saying is familiar to them.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1e145680c9_0_1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e145680c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participants that you’re going to take 2 minutes to list as many DBMSs as you can</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Set a timer for 2 minutes and allow participants to call out their responses.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32c09b91ff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2c09b91f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Edit:</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Add your name, photo, school info, and favorite programming tool or language.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attendees feel welcome by running a short Ice Breaker.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Go around the room and ask each person to answer the following questions:</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Who are you?</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What year are you in school and what is your major/field of study?</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What is your favorite programming language or tool?</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should go first to demonstrate the exercise and introduce yourself</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1e145680c9_0_2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e145680c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Relational databases represent and store data in tables and rows (think Excel)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There are four major types of NoSQL databases - document, graph stores, and wide-column stores. MongoDB is a popular document store database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Key/value databases, like redis, are the simplest variety of NoSQL database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goal of NewSQL databases is to provide the best of both worlds - its structures data in tables, but scales like an NoSQL database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that you don’t lose anyone - invite questions and don’t go too fast</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1e145680c9_0_2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e145680c9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Relational databases might remind you of excel tables.  That’s a great way to think of them.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1e145680c9_0_2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e145680c9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Different NoSQL databases structure their data differently, as explained on a previous slide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JSON stands for JavaScript Object Notation.  Although it is not actually JavaScript, it looks like the way an object is structured in JavaScript and is familiar to developers across many languages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information in “Sample Collection” shows an example of JSON data</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1f58f008f9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f58f008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 point of failure means that a single server database can take down your entire application if it breaks or goes down</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Multi-server databases shard (split data up) and this can occur unevenly or cause performance issues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Eventual consistency is an issue that occurs when information is distributed.  Because information is distributed, not all parts of the database might have the most up to date information at the same time, which means the client might still have inaccurate information even after all the servers update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Remember not to move too fast, invite questions, and keep the energy up!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1f58f008f9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f58f008f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NewSQL aims to avoid the pitfalls of relational and NoSQL databases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1f58f008f9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f58f008f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An instance is a copy of a running program.  Imagine having the same web page open in two tabs - you have two “instances” of that web page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 cluster is a group of instances of the software running together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Clustering instances is beneficial because it provides multiple, identical sources for retrieving the same data, meaning if one node goes down your application will still run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Remind the participants that this background information is useful, but not necessary to be able to do the workshop.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1f58f008f9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f58f008f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Ranges are groups of data</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ranges are copied over on numerous clusters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 “gossip protocol” means each node tells another node the new data in pairs, so the number of nodes with new data continues to double (think about how rumors spread)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RAFT consistency algorithm is complex but interesting - the important points to keep in mind are that the nodes will elect a “leader” that has the most up to date information, and the RAFT consistency algorithm: 1. Elects the leader 2. Handles how information is disseminated to “followers” 3. Makes sure that incorrect information is never surfaced (even if this means declining to resolve a request)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can read more about the consensus algorithm </a:t>
            </a:r>
            <a:r>
              <a:rPr lang="en" sz="1800" u="sng">
                <a:solidFill>
                  <a:schemeClr val="hlink"/>
                </a:solidFill>
                <a:latin typeface="Open Sans"/>
                <a:ea typeface="Open Sans"/>
                <a:cs typeface="Open Sans"/>
                <a:sym typeface="Open Sans"/>
                <a:hlinkClick r:id="rId2"/>
              </a:rPr>
              <a:t>here</a:t>
            </a:r>
            <a:r>
              <a:rPr lang="en" sz="1800">
                <a:solidFill>
                  <a:schemeClr val="dk1"/>
                </a:solidFill>
                <a:latin typeface="Open Sans"/>
                <a:ea typeface="Open Sans"/>
                <a:cs typeface="Open Sans"/>
                <a:sym typeface="Open Sans"/>
              </a:rPr>
              <a:t>  and </a:t>
            </a:r>
            <a:r>
              <a:rPr lang="en" sz="1800" u="sng">
                <a:solidFill>
                  <a:schemeClr val="hlink"/>
                </a:solidFill>
                <a:latin typeface="Open Sans"/>
                <a:ea typeface="Open Sans"/>
                <a:cs typeface="Open Sans"/>
                <a:sym typeface="Open Sans"/>
                <a:hlinkClick r:id="rId3"/>
              </a:rPr>
              <a:t>here</a:t>
            </a:r>
            <a:r>
              <a:rPr lang="en" sz="1800">
                <a:solidFill>
                  <a:schemeClr val="dk1"/>
                </a:solidFill>
                <a:latin typeface="Open Sans"/>
                <a:ea typeface="Open Sans"/>
                <a:cs typeface="Open Sans"/>
                <a:sym typeface="Open Sans"/>
              </a:rPr>
              <a:t> and </a:t>
            </a:r>
            <a:r>
              <a:rPr lang="en" sz="1800" u="sng">
                <a:solidFill>
                  <a:schemeClr val="hlink"/>
                </a:solidFill>
                <a:latin typeface="Open Sans"/>
                <a:ea typeface="Open Sans"/>
                <a:cs typeface="Open Sans"/>
                <a:sym typeface="Open Sans"/>
                <a:hlinkClick r:id="rId4"/>
              </a:rPr>
              <a:t>here</a:t>
            </a:r>
            <a:r>
              <a:rPr lang="en" sz="1800">
                <a:solidFill>
                  <a:schemeClr val="dk1"/>
                </a:solidFill>
                <a:latin typeface="Open Sans"/>
                <a:ea typeface="Open Sans"/>
                <a:cs typeface="Open Sans"/>
                <a:sym typeface="Open Sans"/>
              </a:rPr>
              <a:t> if you wish, but it’s not necessary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1d7ca230bb_2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d7ca230b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1f5acd501c_0_1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f5acd501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At this url, you’ll be able to see a working version of the application that we’re going to interact with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refresh the page a few times, you’ll see that the star trek quote changes every time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These quotes come from a CockroachDB database, which is </a:t>
            </a:r>
            <a:r>
              <a:rPr b="1" lang="en" sz="1800">
                <a:solidFill>
                  <a:schemeClr val="dk1"/>
                </a:solidFill>
                <a:latin typeface="Open Sans"/>
                <a:ea typeface="Open Sans"/>
                <a:cs typeface="Open Sans"/>
                <a:sym typeface="Open Sans"/>
              </a:rPr>
              <a:t>super overkill</a:t>
            </a:r>
            <a:r>
              <a:rPr lang="en" sz="1800">
                <a:solidFill>
                  <a:schemeClr val="dk1"/>
                </a:solidFill>
                <a:latin typeface="Open Sans"/>
                <a:ea typeface="Open Sans"/>
                <a:cs typeface="Open Sans"/>
                <a:sym typeface="Open Sans"/>
              </a:rPr>
              <a:t>, but still a useful example.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In this workshop, we’ll see how to interact with CockroachDB databases, but we won’t be writing any of the code for the sample program - we’ll just be familiarizing ourselves with it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17500" lvl="0" marL="457200" rtl="0" algn="l">
              <a:spcBef>
                <a:spcPts val="0"/>
              </a:spcBef>
              <a:spcAft>
                <a:spcPts val="0"/>
              </a:spcAft>
              <a:buSzPts val="1400"/>
              <a:buChar char="●"/>
            </a:pPr>
            <a:r>
              <a:rPr lang="en" sz="1800">
                <a:solidFill>
                  <a:schemeClr val="dk1"/>
                </a:solidFill>
                <a:latin typeface="Open Sans"/>
                <a:ea typeface="Open Sans"/>
                <a:cs typeface="Open Sans"/>
                <a:sym typeface="Open Sans"/>
              </a:rPr>
              <a:t>Walk around and make sure everyone pulls up the website.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3c6d53c0fa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c6d53c0f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Glitch provides a console!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We’re going to get files and play with CockroachDB through this interface.</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17500" lvl="0" marL="457200" rtl="0" algn="l">
              <a:spcBef>
                <a:spcPts val="0"/>
              </a:spcBef>
              <a:spcAft>
                <a:spcPts val="0"/>
              </a:spcAft>
              <a:buSzPts val="1400"/>
              <a:buChar char="●"/>
            </a:pPr>
            <a:r>
              <a:rPr lang="en" sz="1800">
                <a:solidFill>
                  <a:schemeClr val="dk1"/>
                </a:solidFill>
                <a:latin typeface="Open Sans"/>
                <a:ea typeface="Open Sans"/>
                <a:cs typeface="Open Sans"/>
                <a:sym typeface="Open Sans"/>
              </a:rPr>
              <a:t>Walk around and make sure everyone was able to open a copy of the project.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1e145680c9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e145680c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attendees we are going to check them in for the event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Once attendees check in, they will receive an email with the items listed on the slide (not always immediate)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Attendees must check in to get credit for attending this event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Confirm that everyone has checked in by asking participants to give you a signal when they receive the email.</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3a3b6dd4ac_1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a3b6dd4ac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Run the app. You should see a black and white interface, but with the message “BRB! Connecting to CockroachDB” instead of a working app.</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We have to setup CockroachDB!</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17500" lvl="0" marL="457200" rtl="0" algn="l">
              <a:spcBef>
                <a:spcPts val="0"/>
              </a:spcBef>
              <a:spcAft>
                <a:spcPts val="0"/>
              </a:spcAft>
              <a:buSzPts val="1400"/>
              <a:buChar char="●"/>
            </a:pPr>
            <a:r>
              <a:rPr lang="en" sz="1800">
                <a:solidFill>
                  <a:schemeClr val="dk1"/>
                </a:solidFill>
                <a:latin typeface="Open Sans"/>
                <a:ea typeface="Open Sans"/>
                <a:cs typeface="Open Sans"/>
                <a:sym typeface="Open Sans"/>
              </a:rPr>
              <a:t>Walk around and make sure everyone found the “show” button.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3a3b6dd4ac_1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a3b6dd4a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Glitch provides a console!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We’re going to get files and play with CockroachDB through this interface.</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17500" lvl="0" marL="457200" rtl="0" algn="l">
              <a:spcBef>
                <a:spcPts val="0"/>
              </a:spcBef>
              <a:spcAft>
                <a:spcPts val="0"/>
              </a:spcAft>
              <a:buSzPts val="1400"/>
              <a:buChar char="●"/>
            </a:pPr>
            <a:r>
              <a:rPr lang="en" sz="1800">
                <a:solidFill>
                  <a:schemeClr val="dk1"/>
                </a:solidFill>
                <a:latin typeface="Open Sans"/>
                <a:ea typeface="Open Sans"/>
                <a:cs typeface="Open Sans"/>
                <a:sym typeface="Open Sans"/>
              </a:rPr>
              <a:t>Walk around and make sure everyone found the console.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3a3b6dd4ac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a3b6dd4a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 console is like a old-school interface to a computer. The usual clicking actions are replaced with typing. All typing all the time.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Console interfaces are easier to program and sometimes you can do things more easily in a console than by clicking.</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17500" lvl="0" marL="457200" rtl="0" algn="l">
              <a:spcBef>
                <a:spcPts val="0"/>
              </a:spcBef>
              <a:spcAft>
                <a:spcPts val="0"/>
              </a:spcAft>
              <a:buSzPts val="1400"/>
              <a:buChar char="●"/>
            </a:pPr>
            <a:r>
              <a:rPr lang="en" sz="1800">
                <a:solidFill>
                  <a:schemeClr val="dk1"/>
                </a:solidFill>
                <a:latin typeface="Open Sans"/>
                <a:ea typeface="Open Sans"/>
                <a:cs typeface="Open Sans"/>
                <a:sym typeface="Open Sans"/>
              </a:rPr>
              <a:t>Reassure people they will be helped through the scary console interface.</a:t>
            </a:r>
            <a:r>
              <a:rPr lang="en" sz="1800">
                <a:solidFill>
                  <a:schemeClr val="dk1"/>
                </a:solidFill>
                <a:latin typeface="Open Sans"/>
                <a:ea typeface="Open Sans"/>
                <a:cs typeface="Open Sans"/>
                <a:sym typeface="Open Sans"/>
              </a:rPr>
              <a:t> We’re only going to be running simple commands.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2a1135c198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a1135c1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file holds a bunch of commands which are annoying to explain. You can open the file and read them if you’re really keen. The effect of running this script is installing CockroachDB.</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1f58f008f9_0_1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f58f008f9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We are going to check if we got cockroach working! Type the command</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will let us see which version of Cockroach we have running</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close your shell at this point, you'll lose access to cockroach and will have to run the final command from install_cockroach.sh again</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Provide assistance to any students who do not get the correct response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1f58f008f9_0_1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f58f008f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Do these commands in the .data directory so it doesn’t add junk to your code directory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command that you’re typing does the following things: </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cockroach start</a:t>
            </a:r>
            <a:r>
              <a:rPr lang="en" sz="1800">
                <a:solidFill>
                  <a:schemeClr val="dk1"/>
                </a:solidFill>
                <a:latin typeface="Open Sans"/>
                <a:ea typeface="Open Sans"/>
                <a:cs typeface="Open Sans"/>
                <a:sym typeface="Open Sans"/>
              </a:rPr>
              <a:t> starts a new node (an instance of cockroach) </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--insecure</a:t>
            </a:r>
            <a:r>
              <a:rPr lang="en" sz="1800">
                <a:solidFill>
                  <a:schemeClr val="dk1"/>
                </a:solidFill>
                <a:latin typeface="Open Sans"/>
                <a:ea typeface="Open Sans"/>
                <a:cs typeface="Open Sans"/>
                <a:sym typeface="Open Sans"/>
              </a:rPr>
              <a:t> allows any user to access this database and change it</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--host=localhost</a:t>
            </a:r>
            <a:r>
              <a:rPr lang="en" sz="1800">
                <a:solidFill>
                  <a:schemeClr val="dk1"/>
                </a:solidFill>
                <a:latin typeface="Open Sans"/>
                <a:ea typeface="Open Sans"/>
                <a:cs typeface="Open Sans"/>
                <a:sym typeface="Open Sans"/>
              </a:rPr>
              <a:t> sets “localhost” as the hostname to listen on. Localhost means that the website is being hosted on the computer you’re currently using. This flag is telling the application that the website is on your machine, rather than a remote server somewhere else. </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--background</a:t>
            </a:r>
            <a:r>
              <a:rPr lang="en" sz="1800">
                <a:solidFill>
                  <a:schemeClr val="dk1"/>
                </a:solidFill>
                <a:latin typeface="Open Sans"/>
                <a:ea typeface="Open Sans"/>
                <a:cs typeface="Open Sans"/>
                <a:sym typeface="Open Sans"/>
              </a:rPr>
              <a:t> sets the node to start in the background, which means to keep it running for when you need it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can read more about these flags and others in the Cockroach </a:t>
            </a:r>
            <a:r>
              <a:rPr lang="en" sz="1800" u="sng">
                <a:solidFill>
                  <a:schemeClr val="hlink"/>
                </a:solidFill>
                <a:latin typeface="Open Sans"/>
                <a:ea typeface="Open Sans"/>
                <a:cs typeface="Open Sans"/>
                <a:sym typeface="Open Sans"/>
                <a:hlinkClick r:id="rId2"/>
              </a:rPr>
              <a:t>documentation</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Closing the terminal sometimes kills all running processes. So if you close it, you’ll have to restart all your cockroach nodes. It isn’t tragic, just annoying. To be safe, save the commands you’re running in a </a:t>
            </a:r>
            <a:r>
              <a:rPr b="1" lang="en" sz="1800">
                <a:solidFill>
                  <a:schemeClr val="dk1"/>
                </a:solidFill>
                <a:latin typeface="Open Sans"/>
                <a:ea typeface="Open Sans"/>
                <a:cs typeface="Open Sans"/>
                <a:sym typeface="Open Sans"/>
              </a:rPr>
              <a:t>.sh</a:t>
            </a:r>
            <a:r>
              <a:rPr lang="en" sz="1800">
                <a:solidFill>
                  <a:schemeClr val="dk1"/>
                </a:solidFill>
                <a:latin typeface="Open Sans"/>
                <a:ea typeface="Open Sans"/>
                <a:cs typeface="Open Sans"/>
                <a:sym typeface="Open Sans"/>
              </a:rPr>
              <a:t> file.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Continue making sure that everyone is ready to move on before you go to the next slide.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1f58f008f9_0_2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f58f008f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cockroach gen example-data</a:t>
            </a:r>
            <a:r>
              <a:rPr lang="en" sz="1800">
                <a:solidFill>
                  <a:schemeClr val="dk1"/>
                </a:solidFill>
                <a:latin typeface="Open Sans"/>
                <a:ea typeface="Open Sans"/>
                <a:cs typeface="Open Sans"/>
                <a:sym typeface="Open Sans"/>
              </a:rPr>
              <a:t> generates example data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a:t>
            </a:r>
            <a:r>
              <a:rPr b="1" lang="en" sz="1800">
                <a:solidFill>
                  <a:schemeClr val="dk1"/>
                </a:solidFill>
                <a:latin typeface="Open Sans"/>
                <a:ea typeface="Open Sans"/>
                <a:cs typeface="Open Sans"/>
                <a:sym typeface="Open Sans"/>
              </a:rPr>
              <a:t>|</a:t>
            </a:r>
            <a:r>
              <a:rPr lang="en" sz="1800">
                <a:solidFill>
                  <a:schemeClr val="dk1"/>
                </a:solidFill>
                <a:latin typeface="Open Sans"/>
                <a:ea typeface="Open Sans"/>
                <a:cs typeface="Open Sans"/>
                <a:sym typeface="Open Sans"/>
              </a:rPr>
              <a:t> (called a pipe) says we will take the output from the command on the left and use it as inputs to the command on the right. This means we take the example data generated and use it for the next command.</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cockroach sql --insecure</a:t>
            </a:r>
            <a:r>
              <a:rPr lang="en" sz="1800">
                <a:solidFill>
                  <a:schemeClr val="dk1"/>
                </a:solidFill>
                <a:latin typeface="Open Sans"/>
                <a:ea typeface="Open Sans"/>
                <a:cs typeface="Open Sans"/>
                <a:sym typeface="Open Sans"/>
              </a:rPr>
              <a:t> enters the SQL shell so that we can query the database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Note that the “startrek” database is an example database provided by CockroachDB and includes two tables - episodes and quotes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gets the same response. Encourage participants to work together if they’re stuck.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1f58f008f9_0_2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f58f008f9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cockroach sql --insecure</a:t>
            </a:r>
            <a:r>
              <a:rPr lang="en" sz="1800">
                <a:solidFill>
                  <a:schemeClr val="dk1"/>
                </a:solidFill>
                <a:latin typeface="Open Sans"/>
                <a:ea typeface="Open Sans"/>
                <a:cs typeface="Open Sans"/>
                <a:sym typeface="Open Sans"/>
              </a:rPr>
              <a:t> enters the SQL shell so that we can query the database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Now that we are in our database, both systems will be able to write the same commands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Continue checking the energy and inviting questions.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1f5acd501c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f5acd501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command shows all of the databases you have in your system</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1f5acd501c_0_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f5acd501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Let’s check out startrek database and see what tables are inside of it using the command above.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There are two tables in the startrek database - one with a list of episodes and one with quotes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1e145680c9_0_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e145680c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Note the participants should already be able to read code somewhat and have a basic understanding of what a command line shell does.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25c33058ee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5c33058e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we want to see what the episodes table from startrek contains, we can print it with the command above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See if you can figure out how to see what quotes startrek contains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(Answer: SELECT * FROM startrek.quotes;)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1f5acd501c_0_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f5acd501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How do you think this code relates to the web page we previewed a little while ago?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is a good time to make sure everyone is on the same page or to pause for catch up.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1f5acd501c_0_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f5acd501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Let hackers know they will get different quotes - “random”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Verify that everyone is getting this response but potentially with different quotations.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1f5acd501c_0_1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f5acd501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2f949be0ce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f949be0c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has any questions.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288cb2094a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88cb2094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Lines 5 - 17 and 31 - 37 are used for us building our basic web application. From here we will want to add code so we can get a random quote each time.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last line is commented out, because we don’t want to run the server to run automatically yet. Also, we’re already running it in the console.</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288cb2094a_0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88cb2094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Here we are adding a new route for us to hit. Whenever someone goes to localhost:8080/quote, this is the code that runs on our backend.</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It makes our query to the backend to get a random quote. If it is successful, the server sends back the data from our given row. If it isn’t the server sends back the error message “BRB! Connecting to CockroachDB”</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1f5acd501c_0_1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f5acd501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Line 2 requires ‘postgres’, a SQL client that allows us to interact with our database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Line 3 tells the program which database we’re going to access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Line 7 says to log “Connected to CockroachDB” when a successful connection is established with the database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Line 10 says to log “Err connecting to CockroachDB.” if you are unable to connect for some reason</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module.exports = db allows the code we’ve written here to be used by other files - notice that line 3 of server.js is requiring the code from this file!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has questions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1f5acd501c_0_2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f5acd501c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Refresh the page a few times if you don’t want to wait 5 seconds for the quote to refresh.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Look at your log in the main Glitch window - notice that “Connected to CockroachDB.” was logged in your Glitch file-browser window after the Star Trek Quotes web page loaded in your browser</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that everyone gets this working before you move on.</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it’s not working for someone, go through their command history and consult the debugging guide in the README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1e145680c9_0_1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e145680c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1e145680c9_0_1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e145680c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why building scalable applications matters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Remind students that </a:t>
            </a:r>
            <a:r>
              <a:rPr b="1" lang="en" sz="1800" u="sng">
                <a:solidFill>
                  <a:schemeClr val="hlink"/>
                </a:solidFill>
                <a:latin typeface="Open Sans"/>
                <a:ea typeface="Open Sans"/>
                <a:cs typeface="Open Sans"/>
                <a:sym typeface="Open Sans"/>
                <a:hlinkClick r:id="rId2"/>
              </a:rPr>
              <a:t>premature optimisation is a sin</a:t>
            </a:r>
            <a:r>
              <a:rPr lang="en" sz="1800">
                <a:solidFill>
                  <a:schemeClr val="dk1"/>
                </a:solidFill>
                <a:latin typeface="Open Sans"/>
                <a:ea typeface="Open Sans"/>
                <a:cs typeface="Open Sans"/>
                <a:sym typeface="Open Sans"/>
              </a:rPr>
              <a:t>, but making room for later optimisation is a good.</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data part of your app can be considered the storage part. Alternatively, you can consider it seperate from the code used to display the data.</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to build for scale will make you a better hacker and employers want to hire people who can build for scale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1f5acd501c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f5acd501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To create a new node, we use the same code from before - cockroach start --insecure --host=localhost --background - and we add some more flags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u="sng">
                <a:solidFill>
                  <a:schemeClr val="dk1"/>
                </a:solidFill>
                <a:latin typeface="Open Sans"/>
                <a:ea typeface="Open Sans"/>
                <a:cs typeface="Open Sans"/>
                <a:sym typeface="Open Sans"/>
              </a:rPr>
              <a:t>--join=localhost:26257</a:t>
            </a:r>
            <a:r>
              <a:rPr lang="en" sz="1800">
                <a:solidFill>
                  <a:schemeClr val="dk1"/>
                </a:solidFill>
                <a:latin typeface="Open Sans"/>
                <a:ea typeface="Open Sans"/>
                <a:cs typeface="Open Sans"/>
                <a:sym typeface="Open Sans"/>
              </a:rPr>
              <a:t> means that the new node should work with our existing node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u="sng">
                <a:solidFill>
                  <a:schemeClr val="dk1"/>
                </a:solidFill>
                <a:latin typeface="Open Sans"/>
                <a:ea typeface="Open Sans"/>
                <a:cs typeface="Open Sans"/>
                <a:sym typeface="Open Sans"/>
              </a:rPr>
              <a:t>--store=mlh-node2</a:t>
            </a:r>
            <a:r>
              <a:rPr lang="en" sz="1800">
                <a:solidFill>
                  <a:schemeClr val="dk1"/>
                </a:solidFill>
                <a:latin typeface="Open Sans"/>
                <a:ea typeface="Open Sans"/>
                <a:cs typeface="Open Sans"/>
                <a:sym typeface="Open Sans"/>
              </a:rPr>
              <a:t> is how we name the new node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u="sng">
                <a:solidFill>
                  <a:schemeClr val="dk1"/>
                </a:solidFill>
                <a:latin typeface="Open Sans"/>
                <a:ea typeface="Open Sans"/>
                <a:cs typeface="Open Sans"/>
                <a:sym typeface="Open Sans"/>
              </a:rPr>
              <a:t>--port=26258</a:t>
            </a:r>
            <a:r>
              <a:rPr lang="en" sz="1800">
                <a:solidFill>
                  <a:schemeClr val="dk1"/>
                </a:solidFill>
                <a:latin typeface="Open Sans"/>
                <a:ea typeface="Open Sans"/>
                <a:cs typeface="Open Sans"/>
                <a:sym typeface="Open Sans"/>
              </a:rPr>
              <a:t> and </a:t>
            </a:r>
            <a:r>
              <a:rPr b="1" lang="en" sz="1800" u="sng">
                <a:solidFill>
                  <a:schemeClr val="dk1"/>
                </a:solidFill>
                <a:latin typeface="Open Sans"/>
                <a:ea typeface="Open Sans"/>
                <a:cs typeface="Open Sans"/>
                <a:sym typeface="Open Sans"/>
              </a:rPr>
              <a:t>--http=port=8081</a:t>
            </a:r>
            <a:r>
              <a:rPr lang="en" sz="1800">
                <a:solidFill>
                  <a:schemeClr val="dk1"/>
                </a:solidFill>
                <a:latin typeface="Open Sans"/>
                <a:ea typeface="Open Sans"/>
                <a:cs typeface="Open Sans"/>
                <a:sym typeface="Open Sans"/>
              </a:rPr>
              <a:t> set the location of the of the new node to be on a different port than the existing node.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Keep adding these commands to a </a:t>
            </a:r>
            <a:r>
              <a:rPr b="1" lang="en" sz="1800">
                <a:solidFill>
                  <a:schemeClr val="dk1"/>
                </a:solidFill>
                <a:latin typeface="Open Sans"/>
                <a:ea typeface="Open Sans"/>
                <a:cs typeface="Open Sans"/>
                <a:sym typeface="Open Sans"/>
              </a:rPr>
              <a:t>.sh</a:t>
            </a:r>
            <a:r>
              <a:rPr lang="en" sz="1800">
                <a:solidFill>
                  <a:schemeClr val="dk1"/>
                </a:solidFill>
                <a:latin typeface="Open Sans"/>
                <a:ea typeface="Open Sans"/>
                <a:cs typeface="Open Sans"/>
                <a:sym typeface="Open Sans"/>
              </a:rPr>
              <a:t> file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Everything after this is going to happen a little more slowly, because CockroachDB uses a lot of resources and a Glitch instance has very few resources.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gets this working before you move on.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1f5acd501c_0_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f5acd501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Notice that each time we increase the node number, port number, and http-port number by 1</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Add this command to a </a:t>
            </a:r>
            <a:r>
              <a:rPr b="1" lang="en" sz="1800">
                <a:solidFill>
                  <a:schemeClr val="dk1"/>
                </a:solidFill>
                <a:latin typeface="Open Sans"/>
                <a:ea typeface="Open Sans"/>
                <a:cs typeface="Open Sans"/>
                <a:sym typeface="Open Sans"/>
              </a:rPr>
              <a:t>.sh</a:t>
            </a:r>
            <a:r>
              <a:rPr lang="en" sz="1800">
                <a:solidFill>
                  <a:schemeClr val="dk1"/>
                </a:solidFill>
                <a:latin typeface="Open Sans"/>
                <a:ea typeface="Open Sans"/>
                <a:cs typeface="Open Sans"/>
                <a:sym typeface="Open Sans"/>
              </a:rPr>
              <a:t> file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Everything we’ve done so far is in the </a:t>
            </a:r>
            <a:r>
              <a:rPr b="1" lang="en" sz="1800">
                <a:solidFill>
                  <a:schemeClr val="dk1"/>
                </a:solidFill>
                <a:latin typeface="Open Sans"/>
                <a:ea typeface="Open Sans"/>
                <a:cs typeface="Open Sans"/>
                <a:sym typeface="Open Sans"/>
              </a:rPr>
              <a:t>run_cockroach.sh</a:t>
            </a:r>
            <a:r>
              <a:rPr lang="en" sz="1800">
                <a:solidFill>
                  <a:schemeClr val="dk1"/>
                </a:solidFill>
                <a:latin typeface="Open Sans"/>
                <a:ea typeface="Open Sans"/>
                <a:cs typeface="Open Sans"/>
                <a:sym typeface="Open Sans"/>
              </a:rPr>
              <a:t> file.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has any questions.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1f5acd501c_0_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f5acd501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Note the return of the command </a:t>
            </a:r>
            <a:r>
              <a:rPr b="1" lang="en" sz="1800">
                <a:solidFill>
                  <a:schemeClr val="dk1"/>
                </a:solidFill>
                <a:latin typeface="Open Sans"/>
                <a:ea typeface="Open Sans"/>
                <a:cs typeface="Open Sans"/>
                <a:sym typeface="Open Sans"/>
              </a:rPr>
              <a:t>ls</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Try not to move too quickly! The goal of this workshop isn’t to make it through all the material, but to get people to understand some core concepts.</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g1f5acd501c_0_2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f5acd501c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Fault Tolerance</a:t>
            </a:r>
            <a:r>
              <a:rPr lang="en" sz="1800">
                <a:solidFill>
                  <a:schemeClr val="dk1"/>
                </a:solidFill>
                <a:latin typeface="Open Sans"/>
                <a:ea typeface="Open Sans"/>
                <a:cs typeface="Open Sans"/>
                <a:sym typeface="Open Sans"/>
              </a:rPr>
              <a:t> means ability to continue when bad things happen, like something breaking</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code above basically “shuts down” the node at localhost:26258 (one of the three that we’ve created during this workshop)</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is simulating an actual fault, like a server going down, because ideally you would have one cockroachdb node per server</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1f5acd501c_0_2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f5acd501c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specific node you take down will be less recently updated and </a:t>
            </a:r>
            <a:r>
              <a:rPr b="1" lang="en" sz="1800">
                <a:solidFill>
                  <a:schemeClr val="dk1"/>
                </a:solidFill>
                <a:latin typeface="Open Sans"/>
                <a:ea typeface="Open Sans"/>
                <a:cs typeface="Open Sans"/>
                <a:sym typeface="Open Sans"/>
              </a:rPr>
              <a:t>is_live </a:t>
            </a:r>
            <a:r>
              <a:rPr lang="en" sz="1800">
                <a:solidFill>
                  <a:schemeClr val="dk1"/>
                </a:solidFill>
                <a:latin typeface="Open Sans"/>
                <a:ea typeface="Open Sans"/>
                <a:cs typeface="Open Sans"/>
                <a:sym typeface="Open Sans"/>
              </a:rPr>
              <a:t>will be marked as </a:t>
            </a:r>
            <a:r>
              <a:rPr b="1" lang="en" sz="1800">
                <a:solidFill>
                  <a:schemeClr val="dk1"/>
                </a:solidFill>
                <a:latin typeface="Open Sans"/>
                <a:ea typeface="Open Sans"/>
                <a:cs typeface="Open Sans"/>
                <a:sym typeface="Open Sans"/>
              </a:rPr>
              <a:t>false</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that everyone is in the same place as you.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g3d7b38cc44_1_1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3d7b38cc44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specific node you take down will be less recently updated and </a:t>
            </a:r>
            <a:r>
              <a:rPr b="1" lang="en" sz="1800">
                <a:solidFill>
                  <a:schemeClr val="dk1"/>
                </a:solidFill>
                <a:latin typeface="Open Sans"/>
                <a:ea typeface="Open Sans"/>
                <a:cs typeface="Open Sans"/>
                <a:sym typeface="Open Sans"/>
              </a:rPr>
              <a:t>is_live </a:t>
            </a:r>
            <a:r>
              <a:rPr lang="en" sz="1800">
                <a:solidFill>
                  <a:schemeClr val="dk1"/>
                </a:solidFill>
                <a:latin typeface="Open Sans"/>
                <a:ea typeface="Open Sans"/>
                <a:cs typeface="Open Sans"/>
                <a:sym typeface="Open Sans"/>
              </a:rPr>
              <a:t>will be marked as </a:t>
            </a:r>
            <a:r>
              <a:rPr b="1" lang="en" sz="1800">
                <a:solidFill>
                  <a:schemeClr val="dk1"/>
                </a:solidFill>
                <a:latin typeface="Open Sans"/>
                <a:ea typeface="Open Sans"/>
                <a:cs typeface="Open Sans"/>
                <a:sym typeface="Open Sans"/>
              </a:rPr>
              <a:t>false</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that everyone is in the same place as you.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1f5acd501c_0_3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f5acd501c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to replace “your_name_here” with your actual  name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Update 200 is the success message - there are 200 quotes that have been updated with your name!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that everyone has completed this step before moving on.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Notes to Speaker:</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Be sure to everyone uses ‘ (single quotes); You may get a “column name “your_name_here” not found” error and you can resolve that with making sure to use single quotes</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1f5acd501c_0_3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f5acd501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Nothing should have changed from before except the name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everyone gets it working.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1f5acd501c_0_3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f5acd501c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restarts the node we took down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Go around and help troubleshoot for participants who didn’t get the desired outcome.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1f5acd501c_0_3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f5acd501c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Notice that this node has your name as the character instead of the actual character from the show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keeping up.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2f8eab67a9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f8eab67a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Glitch is a weird combination of a community and an online hosting service. They make it really easy to share and remix little projects.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Glitch lets you trade control for easy of sharing and setup.</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Wait until everyone has signed in before continuing.</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25c33058ee_2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5c33058ee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Now we’re looking one of the nodes we didn’t take down or update.  Notice that it has your name for all the characters as well.  This data was replicated once mlh-node2 came back online.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1e145680c9_0_1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e145680c9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1f5acd501c_0_3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f5acd501c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g1f78a521a6_0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f78a521a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1e145680c9_0_1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e145680c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g1f78a521a6_0_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1f78a521a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1f78a521a6_0_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f78a521a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1f78a521a6_0_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f78a521a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32c09b91ff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32c09b9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br>
              <a:rPr b="1" lang="en" sz="1800">
                <a:solidFill>
                  <a:schemeClr val="dk1"/>
                </a:solidFill>
                <a:latin typeface="Open Sans"/>
                <a:ea typeface="Open Sans"/>
                <a:cs typeface="Open Sans"/>
                <a:sym typeface="Open Sans"/>
              </a:rPr>
            </a:b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didn't opt into the career lab on the check-in survey, you can go to the url above and sign up any time you wish!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3a66395a56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3a66395a5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3c6d53c0fa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c6d53c0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We’re going to use glitch to host and build our app. Let’s start off with a basic web-page to get familiar with everything.</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3c6d53c0fa_0_1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c6d53c0f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Glitch live-updates your project. Let’s show the output of this current project.</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3c6d53c0fa_0_1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c6d53c0f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That’s a web page! We’re going to do a more complicated page after we introduce databases.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Walk around making sure everyone has this web page.</a:t>
            </a:r>
            <a:endParaRPr sz="1800">
              <a:solidFill>
                <a:schemeClr val="dk1"/>
              </a:solidFill>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 name="Shape 7"/>
        <p:cNvGrpSpPr/>
        <p:nvPr/>
      </p:nvGrpSpPr>
      <p:grpSpPr>
        <a:xfrm>
          <a:off x="0" y="0"/>
          <a:ext cx="0" cy="0"/>
          <a:chOff x="0" y="0"/>
          <a:chExt cx="0" cy="0"/>
        </a:xfrm>
      </p:grpSpPr>
      <p:sp>
        <p:nvSpPr>
          <p:cNvPr id="8" name="Google Shape;8;p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0" name="Google Shape;10;p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1" name="Google Shape;11;p2"/>
          <p:cNvPicPr preferRelativeResize="0"/>
          <p:nvPr/>
        </p:nvPicPr>
        <p:blipFill>
          <a:blip r:embed="rId2">
            <a:alphaModFix/>
          </a:blip>
          <a:stretch>
            <a:fillRect/>
          </a:stretch>
        </p:blipFill>
        <p:spPr>
          <a:xfrm>
            <a:off x="152400" y="91875"/>
            <a:ext cx="1615275" cy="345675"/>
          </a:xfrm>
          <a:prstGeom prst="rect">
            <a:avLst/>
          </a:prstGeom>
          <a:noFill/>
          <a:ln>
            <a:noFill/>
          </a:ln>
        </p:spPr>
      </p:pic>
      <p:pic>
        <p:nvPicPr>
          <p:cNvPr id="12" name="Google Shape;12;p2"/>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13" name="Google Shape;13;p2"/>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4" name="Google Shape;14;p2"/>
          <p:cNvSpPr txBox="1"/>
          <p:nvPr/>
        </p:nvSpPr>
        <p:spPr>
          <a:xfrm>
            <a:off x="3513450" y="98575"/>
            <a:ext cx="5507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800">
                <a:solidFill>
                  <a:srgbClr val="EAEAEA"/>
                </a:solidFill>
                <a:latin typeface="Open Sans"/>
                <a:ea typeface="Open Sans"/>
                <a:cs typeface="Open Sans"/>
                <a:sym typeface="Open Sans"/>
              </a:rPr>
              <a:t>Building Scalable Apps featuring CockroachDB</a:t>
            </a:r>
            <a:endParaRPr b="1" sz="1800">
              <a:solidFill>
                <a:srgbClr val="EAEAEA"/>
              </a:solidFill>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72" name="Shape 72"/>
        <p:cNvGrpSpPr/>
        <p:nvPr/>
      </p:nvGrpSpPr>
      <p:grpSpPr>
        <a:xfrm>
          <a:off x="0" y="0"/>
          <a:ext cx="0" cy="0"/>
          <a:chOff x="0" y="0"/>
          <a:chExt cx="0" cy="0"/>
        </a:xfrm>
      </p:grpSpPr>
      <p:sp>
        <p:nvSpPr>
          <p:cNvPr id="73" name="Google Shape;73;p12"/>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6" name="Shape 76"/>
        <p:cNvGrpSpPr/>
        <p:nvPr/>
      </p:nvGrpSpPr>
      <p:grpSpPr>
        <a:xfrm>
          <a:off x="0" y="0"/>
          <a:ext cx="0" cy="0"/>
          <a:chOff x="0" y="0"/>
          <a:chExt cx="0" cy="0"/>
        </a:xfrm>
      </p:grpSpPr>
      <p:sp>
        <p:nvSpPr>
          <p:cNvPr id="77" name="Google Shape;77;p1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78" name="Google Shape;78;p1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79" name="Google Shape;79;p1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80" name="Google Shape;80;p14"/>
          <p:cNvSpPr txBox="1"/>
          <p:nvPr/>
        </p:nvSpPr>
        <p:spPr>
          <a:xfrm>
            <a:off x="3327650" y="98575"/>
            <a:ext cx="5693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sz="1800">
                <a:solidFill>
                  <a:srgbClr val="EAEAEA"/>
                </a:solidFill>
                <a:latin typeface="Open Sans"/>
                <a:ea typeface="Open Sans"/>
                <a:cs typeface="Open Sans"/>
                <a:sym typeface="Open Sans"/>
              </a:rPr>
              <a:t>Building Scalable Apps featuring CockroachDB</a:t>
            </a:r>
            <a:endParaRPr b="1" sz="1800">
              <a:solidFill>
                <a:srgbClr val="EAEAEA"/>
              </a:solidFill>
              <a:latin typeface="Open Sans"/>
              <a:ea typeface="Open Sans"/>
              <a:cs typeface="Open Sans"/>
              <a:sym typeface="Open Sans"/>
            </a:endParaRPr>
          </a:p>
        </p:txBody>
      </p:sp>
      <p:pic>
        <p:nvPicPr>
          <p:cNvPr id="81" name="Google Shape;81;p14"/>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82" name="Google Shape;82;p14"/>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83" name="Google Shape;83;p14"/>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84" name="Shape 84"/>
        <p:cNvGrpSpPr/>
        <p:nvPr/>
      </p:nvGrpSpPr>
      <p:grpSpPr>
        <a:xfrm>
          <a:off x="0" y="0"/>
          <a:ext cx="0" cy="0"/>
          <a:chOff x="0" y="0"/>
          <a:chExt cx="0" cy="0"/>
        </a:xfrm>
      </p:grpSpPr>
      <p:sp>
        <p:nvSpPr>
          <p:cNvPr id="85" name="Google Shape;85;p15"/>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 name="Google Shape;86;p15"/>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pic>
        <p:nvPicPr>
          <p:cNvPr id="87" name="Google Shape;87;p1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88" name="Google Shape;88;p15"/>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89" name="Google Shape;89;p15"/>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90" name="Google Shape;90;p15"/>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91" name="Google Shape;91;p15"/>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93" name="Google Shape;93;p1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94" name="Google Shape;94;p1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95" name="Google Shape;95;p15"/>
          <p:cNvSpPr txBox="1"/>
          <p:nvPr/>
        </p:nvSpPr>
        <p:spPr>
          <a:xfrm>
            <a:off x="3513450" y="98575"/>
            <a:ext cx="5507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800">
                <a:solidFill>
                  <a:srgbClr val="EAEAEA"/>
                </a:solidFill>
                <a:latin typeface="Open Sans"/>
                <a:ea typeface="Open Sans"/>
                <a:cs typeface="Open Sans"/>
                <a:sym typeface="Open Sans"/>
              </a:rPr>
              <a:t>Building Scalable Apps featuring CockroachDB</a:t>
            </a:r>
            <a:endParaRPr b="1" sz="1800">
              <a:solidFill>
                <a:srgbClr val="EAEAEA"/>
              </a:solidFill>
              <a:latin typeface="Open Sans"/>
              <a:ea typeface="Open Sans"/>
              <a:cs typeface="Open Sans"/>
              <a:sym typeface="Open Sans"/>
            </a:endParaRPr>
          </a:p>
        </p:txBody>
      </p:sp>
      <p:pic>
        <p:nvPicPr>
          <p:cNvPr id="96" name="Google Shape;96;p15"/>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97" name="Google Shape;97;p15"/>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98" name="Shape 98"/>
        <p:cNvGrpSpPr/>
        <p:nvPr/>
      </p:nvGrpSpPr>
      <p:grpSpPr>
        <a:xfrm>
          <a:off x="0" y="0"/>
          <a:ext cx="0" cy="0"/>
          <a:chOff x="0" y="0"/>
          <a:chExt cx="0" cy="0"/>
        </a:xfrm>
      </p:grpSpPr>
      <p:sp>
        <p:nvSpPr>
          <p:cNvPr id="99" name="Google Shape;99;p16"/>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100" name="Google Shape;100;p16"/>
          <p:cNvSpPr txBox="1"/>
          <p:nvPr/>
        </p:nvSpPr>
        <p:spPr>
          <a:xfrm>
            <a:off x="1775375" y="2289575"/>
            <a:ext cx="5707500" cy="29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 to Databases &amp; CockroachDB</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Start your first CockroachDB Cluster</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Scale an App </a:t>
            </a:r>
            <a:r>
              <a:rPr lang="en" sz="2400">
                <a:solidFill>
                  <a:schemeClr val="dk1"/>
                </a:solidFill>
                <a:latin typeface="Open Sans"/>
                <a:ea typeface="Open Sans"/>
                <a:cs typeface="Open Sans"/>
                <a:sym typeface="Open Sans"/>
              </a:rPr>
              <a:t>with CockroachDB</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101" name="Google Shape;101;p1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2" name="Google Shape;102;p16"/>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04" name="Google Shape;104;p16"/>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05" name="Google Shape;105;p16"/>
          <p:cNvPicPr preferRelativeResize="0"/>
          <p:nvPr/>
        </p:nvPicPr>
        <p:blipFill>
          <a:blip r:embed="rId2">
            <a:alphaModFix/>
          </a:blip>
          <a:stretch>
            <a:fillRect/>
          </a:stretch>
        </p:blipFill>
        <p:spPr>
          <a:xfrm>
            <a:off x="152400" y="91875"/>
            <a:ext cx="1615275" cy="345675"/>
          </a:xfrm>
          <a:prstGeom prst="rect">
            <a:avLst/>
          </a:prstGeom>
          <a:noFill/>
          <a:ln>
            <a:noFill/>
          </a:ln>
        </p:spPr>
      </p:pic>
      <p:pic>
        <p:nvPicPr>
          <p:cNvPr id="106" name="Google Shape;106;p16"/>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107" name="Google Shape;107;p16"/>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08" name="Google Shape;108;p16"/>
          <p:cNvSpPr txBox="1"/>
          <p:nvPr/>
        </p:nvSpPr>
        <p:spPr>
          <a:xfrm>
            <a:off x="3513450" y="98575"/>
            <a:ext cx="5507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800">
                <a:solidFill>
                  <a:srgbClr val="EAEAEA"/>
                </a:solidFill>
                <a:latin typeface="Open Sans"/>
                <a:ea typeface="Open Sans"/>
                <a:cs typeface="Open Sans"/>
                <a:sym typeface="Open Sans"/>
              </a:rPr>
              <a:t>Building Scalable Apps featuring CockroachDB</a:t>
            </a:r>
            <a:endParaRPr b="1" sz="1800">
              <a:solidFill>
                <a:srgbClr val="EAEAEA"/>
              </a:solidFill>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09" name="Shape 109"/>
        <p:cNvGrpSpPr/>
        <p:nvPr/>
      </p:nvGrpSpPr>
      <p:grpSpPr>
        <a:xfrm>
          <a:off x="0" y="0"/>
          <a:ext cx="0" cy="0"/>
          <a:chOff x="0" y="0"/>
          <a:chExt cx="0" cy="0"/>
        </a:xfrm>
      </p:grpSpPr>
      <p:pic>
        <p:nvPicPr>
          <p:cNvPr id="110" name="Google Shape;110;p17"/>
          <p:cNvPicPr preferRelativeResize="0"/>
          <p:nvPr/>
        </p:nvPicPr>
        <p:blipFill rotWithShape="1">
          <a:blip r:embed="rId2">
            <a:alphaModFix/>
          </a:blip>
          <a:srcRect b="0" l="4530" r="3944" t="0"/>
          <a:stretch/>
        </p:blipFill>
        <p:spPr>
          <a:xfrm>
            <a:off x="-29997" y="-38100"/>
            <a:ext cx="9203975" cy="6934201"/>
          </a:xfrm>
          <a:prstGeom prst="rect">
            <a:avLst/>
          </a:prstGeom>
          <a:noFill/>
          <a:ln>
            <a:noFill/>
          </a:ln>
        </p:spPr>
      </p:pic>
      <p:sp>
        <p:nvSpPr>
          <p:cNvPr id="111" name="Google Shape;111;p17"/>
          <p:cNvSpPr/>
          <p:nvPr/>
        </p:nvSpPr>
        <p:spPr>
          <a:xfrm>
            <a:off x="-30000" y="-38100"/>
            <a:ext cx="9204000" cy="6934200"/>
          </a:xfrm>
          <a:prstGeom prst="rect">
            <a:avLst/>
          </a:prstGeom>
          <a:solidFill>
            <a:srgbClr val="353535">
              <a:alpha val="53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txBox="1"/>
          <p:nvPr/>
        </p:nvSpPr>
        <p:spPr>
          <a:xfrm>
            <a:off x="700638" y="2730250"/>
            <a:ext cx="7742700" cy="19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300">
                <a:solidFill>
                  <a:srgbClr val="EAEAEA"/>
                </a:solidFill>
                <a:latin typeface="Open Sans"/>
                <a:ea typeface="Open Sans"/>
                <a:cs typeface="Open Sans"/>
                <a:sym typeface="Open Sans"/>
              </a:rPr>
              <a:t>Building Scalable Apps </a:t>
            </a:r>
            <a:endParaRPr b="1" sz="5300">
              <a:solidFill>
                <a:srgbClr val="EAEAEA"/>
              </a:solidFill>
              <a:latin typeface="Open Sans"/>
              <a:ea typeface="Open Sans"/>
              <a:cs typeface="Open Sans"/>
              <a:sym typeface="Open Sans"/>
            </a:endParaRPr>
          </a:p>
          <a:p>
            <a:pPr indent="0" lvl="0" marL="0" rtl="0" algn="ctr">
              <a:spcBef>
                <a:spcPts val="0"/>
              </a:spcBef>
              <a:spcAft>
                <a:spcPts val="0"/>
              </a:spcAft>
              <a:buNone/>
            </a:pPr>
            <a:r>
              <a:rPr b="1" lang="en" sz="5300">
                <a:solidFill>
                  <a:srgbClr val="EAEAEA"/>
                </a:solidFill>
                <a:latin typeface="Open Sans"/>
                <a:ea typeface="Open Sans"/>
                <a:cs typeface="Open Sans"/>
                <a:sym typeface="Open Sans"/>
              </a:rPr>
              <a:t>with CockroachDB</a:t>
            </a:r>
            <a:endParaRPr b="1" sz="5300">
              <a:solidFill>
                <a:srgbClr val="EAEAEA"/>
              </a:solidFill>
              <a:latin typeface="Open Sans"/>
              <a:ea typeface="Open Sans"/>
              <a:cs typeface="Open Sans"/>
              <a:sym typeface="Open Sans"/>
            </a:endParaRPr>
          </a:p>
        </p:txBody>
      </p:sp>
      <p:sp>
        <p:nvSpPr>
          <p:cNvPr id="113" name="Google Shape;113;p17"/>
          <p:cNvSpPr/>
          <p:nvPr/>
        </p:nvSpPr>
        <p:spPr>
          <a:xfrm>
            <a:off x="3863100" y="2370372"/>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114" name="Google Shape;114;p17"/>
          <p:cNvPicPr preferRelativeResize="0"/>
          <p:nvPr/>
        </p:nvPicPr>
        <p:blipFill>
          <a:blip r:embed="rId3">
            <a:alphaModFix/>
          </a:blip>
          <a:stretch>
            <a:fillRect/>
          </a:stretch>
        </p:blipFill>
        <p:spPr>
          <a:xfrm>
            <a:off x="152400" y="91875"/>
            <a:ext cx="1615275" cy="345675"/>
          </a:xfrm>
          <a:prstGeom prst="rect">
            <a:avLst/>
          </a:prstGeom>
          <a:noFill/>
          <a:ln>
            <a:noFill/>
          </a:ln>
        </p:spPr>
      </p:pic>
      <p:pic>
        <p:nvPicPr>
          <p:cNvPr id="115" name="Google Shape;115;p17"/>
          <p:cNvPicPr preferRelativeResize="0"/>
          <p:nvPr/>
        </p:nvPicPr>
        <p:blipFill>
          <a:blip r:embed="rId4">
            <a:alphaModFix/>
          </a:blip>
          <a:stretch>
            <a:fillRect/>
          </a:stretch>
        </p:blipFill>
        <p:spPr>
          <a:xfrm>
            <a:off x="2048523" y="123598"/>
            <a:ext cx="295525" cy="295525"/>
          </a:xfrm>
          <a:prstGeom prst="rect">
            <a:avLst/>
          </a:prstGeom>
          <a:noFill/>
          <a:ln>
            <a:noFill/>
          </a:ln>
        </p:spPr>
      </p:pic>
      <p:sp>
        <p:nvSpPr>
          <p:cNvPr id="116" name="Google Shape;116;p17"/>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17" name="Google Shape;117;p1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18" name="Shape 118"/>
        <p:cNvGrpSpPr/>
        <p:nvPr/>
      </p:nvGrpSpPr>
      <p:grpSpPr>
        <a:xfrm>
          <a:off x="0" y="0"/>
          <a:ext cx="0" cy="0"/>
          <a:chOff x="0" y="0"/>
          <a:chExt cx="0" cy="0"/>
        </a:xfrm>
      </p:grpSpPr>
      <p:sp>
        <p:nvSpPr>
          <p:cNvPr id="119" name="Google Shape;119;p18"/>
          <p:cNvSpPr txBox="1"/>
          <p:nvPr>
            <p:ph idx="12" type="sldNum"/>
          </p:nvPr>
        </p:nvSpPr>
        <p:spPr>
          <a:xfrm>
            <a:off x="8595300" y="6512403"/>
            <a:ext cx="548700" cy="345600"/>
          </a:xfrm>
          <a:prstGeom prst="rect">
            <a:avLst/>
          </a:prstGeom>
          <a:noFill/>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5" name="Shape 15"/>
        <p:cNvGrpSpPr/>
        <p:nvPr/>
      </p:nvGrpSpPr>
      <p:grpSpPr>
        <a:xfrm>
          <a:off x="0" y="0"/>
          <a:ext cx="0" cy="0"/>
          <a:chOff x="0" y="0"/>
          <a:chExt cx="0" cy="0"/>
        </a:xfrm>
      </p:grpSpPr>
      <p:sp>
        <p:nvSpPr>
          <p:cNvPr id="16" name="Google Shape;16;p3"/>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 name="Google Shape;18;p3"/>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19" name="Google Shape;19;p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0" name="Google Shape;20;p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1" name="Google Shape;21;p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2" name="Google Shape;22;p3"/>
          <p:cNvSpPr txBox="1"/>
          <p:nvPr/>
        </p:nvSpPr>
        <p:spPr>
          <a:xfrm>
            <a:off x="3857675" y="98575"/>
            <a:ext cx="51636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sz="1800">
                <a:solidFill>
                  <a:srgbClr val="EAEAEA"/>
                </a:solidFill>
                <a:latin typeface="Open Sans"/>
                <a:ea typeface="Open Sans"/>
                <a:cs typeface="Open Sans"/>
                <a:sym typeface="Open Sans"/>
              </a:rPr>
              <a:t>Building Scalable Apps with CockroachDB</a:t>
            </a:r>
            <a:endParaRPr b="1" sz="1800">
              <a:solidFill>
                <a:srgbClr val="EAEAEA"/>
              </a:solidFill>
              <a:latin typeface="Open Sans"/>
              <a:ea typeface="Open Sans"/>
              <a:cs typeface="Open Sans"/>
              <a:sym typeface="Open Sans"/>
            </a:endParaRPr>
          </a:p>
        </p:txBody>
      </p:sp>
      <p:pic>
        <p:nvPicPr>
          <p:cNvPr id="23" name="Google Shape;23;p3"/>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24" name="Google Shape;24;p3"/>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5" name="Shape 25"/>
        <p:cNvGrpSpPr/>
        <p:nvPr/>
      </p:nvGrpSpPr>
      <p:grpSpPr>
        <a:xfrm>
          <a:off x="0" y="0"/>
          <a:ext cx="0" cy="0"/>
          <a:chOff x="0" y="0"/>
          <a:chExt cx="0" cy="0"/>
        </a:xfrm>
      </p:grpSpPr>
      <p:sp>
        <p:nvSpPr>
          <p:cNvPr id="26" name="Google Shape;26;p4"/>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p4"/>
          <p:cNvSpPr txBox="1"/>
          <p:nvPr/>
        </p:nvSpPr>
        <p:spPr>
          <a:xfrm>
            <a:off x="860100" y="1273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8" name="Google Shape;28;p4"/>
          <p:cNvSpPr txBox="1"/>
          <p:nvPr/>
        </p:nvSpPr>
        <p:spPr>
          <a:xfrm>
            <a:off x="1775375" y="2670575"/>
            <a:ext cx="5707500" cy="29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 to Databases &amp; CockroachDB</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Start your first CockroachDB Cluster</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Scale an App </a:t>
            </a:r>
            <a:r>
              <a:rPr lang="en" sz="2400">
                <a:solidFill>
                  <a:schemeClr val="dk1"/>
                </a:solidFill>
                <a:latin typeface="Open Sans"/>
                <a:ea typeface="Open Sans"/>
                <a:cs typeface="Open Sans"/>
                <a:sym typeface="Open Sans"/>
              </a:rPr>
              <a:t>with CockroachDB</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29" name="Google Shape;29;p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30" name="Google Shape;30;p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31" name="Google Shape;31;p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2" name="Google Shape;32;p4"/>
          <p:cNvSpPr txBox="1"/>
          <p:nvPr/>
        </p:nvSpPr>
        <p:spPr>
          <a:xfrm>
            <a:off x="3857675" y="98575"/>
            <a:ext cx="51636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sz="1800">
                <a:solidFill>
                  <a:srgbClr val="EAEAEA"/>
                </a:solidFill>
                <a:latin typeface="Open Sans"/>
                <a:ea typeface="Open Sans"/>
                <a:cs typeface="Open Sans"/>
                <a:sym typeface="Open Sans"/>
              </a:rPr>
              <a:t>Building Scalable Apps with CockroachDB</a:t>
            </a:r>
            <a:endParaRPr b="1" sz="1800">
              <a:solidFill>
                <a:srgbClr val="EAEAEA"/>
              </a:solidFill>
              <a:latin typeface="Open Sans"/>
              <a:ea typeface="Open Sans"/>
              <a:cs typeface="Open Sans"/>
              <a:sym typeface="Open Sans"/>
            </a:endParaRPr>
          </a:p>
        </p:txBody>
      </p:sp>
      <p:pic>
        <p:nvPicPr>
          <p:cNvPr id="33" name="Google Shape;33;p4"/>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34" name="Google Shape;34;p4"/>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5" name="Shape 35"/>
        <p:cNvGrpSpPr/>
        <p:nvPr/>
      </p:nvGrpSpPr>
      <p:grpSpPr>
        <a:xfrm>
          <a:off x="0" y="0"/>
          <a:ext cx="0" cy="0"/>
          <a:chOff x="0" y="0"/>
          <a:chExt cx="0" cy="0"/>
        </a:xfrm>
      </p:grpSpPr>
      <p:pic>
        <p:nvPicPr>
          <p:cNvPr id="36" name="Google Shape;36;p5"/>
          <p:cNvPicPr preferRelativeResize="0"/>
          <p:nvPr/>
        </p:nvPicPr>
        <p:blipFill rotWithShape="1">
          <a:blip r:embed="rId2">
            <a:alphaModFix/>
          </a:blip>
          <a:srcRect b="0" l="4530" r="3944" t="0"/>
          <a:stretch/>
        </p:blipFill>
        <p:spPr>
          <a:xfrm>
            <a:off x="-29997" y="-38100"/>
            <a:ext cx="9203975" cy="6934201"/>
          </a:xfrm>
          <a:prstGeom prst="rect">
            <a:avLst/>
          </a:prstGeom>
          <a:noFill/>
          <a:ln>
            <a:noFill/>
          </a:ln>
        </p:spPr>
      </p:pic>
      <p:sp>
        <p:nvSpPr>
          <p:cNvPr id="37" name="Google Shape;37;p5"/>
          <p:cNvSpPr/>
          <p:nvPr/>
        </p:nvSpPr>
        <p:spPr>
          <a:xfrm>
            <a:off x="-30000" y="-38100"/>
            <a:ext cx="9204000" cy="6934200"/>
          </a:xfrm>
          <a:prstGeom prst="rect">
            <a:avLst/>
          </a:prstGeom>
          <a:solidFill>
            <a:srgbClr val="353535">
              <a:alpha val="733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39" name="Shape 39"/>
        <p:cNvGrpSpPr/>
        <p:nvPr/>
      </p:nvGrpSpPr>
      <p:grpSpPr>
        <a:xfrm>
          <a:off x="0" y="0"/>
          <a:ext cx="0" cy="0"/>
          <a:chOff x="0" y="0"/>
          <a:chExt cx="0" cy="0"/>
        </a:xfrm>
      </p:grpSpPr>
      <p:sp>
        <p:nvSpPr>
          <p:cNvPr id="40" name="Google Shape;40;p6"/>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solidFill>
                  <a:srgbClr val="FFFFFF"/>
                </a:solidFill>
                <a:latin typeface="Open Sans"/>
                <a:ea typeface="Open Sans"/>
                <a:cs typeface="Open Sans"/>
                <a:sym typeface="Open Sans"/>
              </a:defRPr>
            </a:lvl1pPr>
            <a:lvl2pPr lvl="1" rtl="0">
              <a:buNone/>
              <a:defRPr>
                <a:solidFill>
                  <a:srgbClr val="FFFFFF"/>
                </a:solidFill>
                <a:latin typeface="Open Sans"/>
                <a:ea typeface="Open Sans"/>
                <a:cs typeface="Open Sans"/>
                <a:sym typeface="Open Sans"/>
              </a:defRPr>
            </a:lvl2pPr>
            <a:lvl3pPr lvl="2" rtl="0">
              <a:buNone/>
              <a:defRPr>
                <a:solidFill>
                  <a:srgbClr val="FFFFFF"/>
                </a:solidFill>
                <a:latin typeface="Open Sans"/>
                <a:ea typeface="Open Sans"/>
                <a:cs typeface="Open Sans"/>
                <a:sym typeface="Open Sans"/>
              </a:defRPr>
            </a:lvl3pPr>
            <a:lvl4pPr lvl="3" rtl="0">
              <a:buNone/>
              <a:defRPr>
                <a:solidFill>
                  <a:srgbClr val="FFFFFF"/>
                </a:solidFill>
                <a:latin typeface="Open Sans"/>
                <a:ea typeface="Open Sans"/>
                <a:cs typeface="Open Sans"/>
                <a:sym typeface="Open Sans"/>
              </a:defRPr>
            </a:lvl4pPr>
            <a:lvl5pPr lvl="4" rtl="0">
              <a:buNone/>
              <a:defRPr>
                <a:solidFill>
                  <a:srgbClr val="FFFFFF"/>
                </a:solidFill>
                <a:latin typeface="Open Sans"/>
                <a:ea typeface="Open Sans"/>
                <a:cs typeface="Open Sans"/>
                <a:sym typeface="Open Sans"/>
              </a:defRPr>
            </a:lvl5pPr>
            <a:lvl6pPr lvl="5" rtl="0">
              <a:buNone/>
              <a:defRPr>
                <a:solidFill>
                  <a:srgbClr val="FFFFFF"/>
                </a:solidFill>
                <a:latin typeface="Open Sans"/>
                <a:ea typeface="Open Sans"/>
                <a:cs typeface="Open Sans"/>
                <a:sym typeface="Open Sans"/>
              </a:defRPr>
            </a:lvl6pPr>
            <a:lvl7pPr lvl="6" rtl="0">
              <a:buNone/>
              <a:defRPr>
                <a:solidFill>
                  <a:srgbClr val="FFFFFF"/>
                </a:solidFill>
                <a:latin typeface="Open Sans"/>
                <a:ea typeface="Open Sans"/>
                <a:cs typeface="Open Sans"/>
                <a:sym typeface="Open Sans"/>
              </a:defRPr>
            </a:lvl7pPr>
            <a:lvl8pPr lvl="7" rtl="0">
              <a:buNone/>
              <a:defRPr>
                <a:solidFill>
                  <a:srgbClr val="FFFFFF"/>
                </a:solidFill>
                <a:latin typeface="Open Sans"/>
                <a:ea typeface="Open Sans"/>
                <a:cs typeface="Open Sans"/>
                <a:sym typeface="Open Sans"/>
              </a:defRPr>
            </a:lvl8pPr>
            <a:lvl9pPr lvl="8" rtl="0">
              <a:buNone/>
              <a:defRPr>
                <a:solidFill>
                  <a:srgbClr val="FFFFF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3" name="Shape 43"/>
        <p:cNvGrpSpPr/>
        <p:nvPr/>
      </p:nvGrpSpPr>
      <p:grpSpPr>
        <a:xfrm>
          <a:off x="0" y="0"/>
          <a:ext cx="0" cy="0"/>
          <a:chOff x="0" y="0"/>
          <a:chExt cx="0" cy="0"/>
        </a:xfrm>
      </p:grpSpPr>
      <p:sp>
        <p:nvSpPr>
          <p:cNvPr id="44" name="Google Shape;44;p8"/>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46" name="Google Shape;46;p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47" name="Google Shape;47;p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48" name="Google Shape;48;p8"/>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Hacking with Amazon Alexa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49" name="Shape 49"/>
        <p:cNvGrpSpPr/>
        <p:nvPr/>
      </p:nvGrpSpPr>
      <p:grpSpPr>
        <a:xfrm>
          <a:off x="0" y="0"/>
          <a:ext cx="0" cy="0"/>
          <a:chOff x="0" y="0"/>
          <a:chExt cx="0" cy="0"/>
        </a:xfrm>
      </p:grpSpPr>
      <p:sp>
        <p:nvSpPr>
          <p:cNvPr id="50" name="Google Shape;50;p9"/>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2" name="Google Shape;52;p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3" name="Google Shape;53;p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4" name="Google Shape;54;p9"/>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Hacking with Amazon Alexa</a:t>
            </a:r>
            <a:endParaRPr b="1">
              <a:solidFill>
                <a:srgbClr val="EAEAEA"/>
              </a:solidFill>
              <a:latin typeface="Open Sans"/>
              <a:ea typeface="Open Sans"/>
              <a:cs typeface="Open Sans"/>
              <a:sym typeface="Open Sans"/>
            </a:endParaRPr>
          </a:p>
        </p:txBody>
      </p:sp>
      <p:sp>
        <p:nvSpPr>
          <p:cNvPr id="55" name="Google Shape;55;p9"/>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 name="Google Shape;56;p9"/>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57" name="Shape 57"/>
        <p:cNvGrpSpPr/>
        <p:nvPr/>
      </p:nvGrpSpPr>
      <p:grpSpPr>
        <a:xfrm>
          <a:off x="0" y="0"/>
          <a:ext cx="0" cy="0"/>
          <a:chOff x="0" y="0"/>
          <a:chExt cx="0" cy="0"/>
        </a:xfrm>
      </p:grpSpPr>
      <p:sp>
        <p:nvSpPr>
          <p:cNvPr id="58" name="Google Shape;58;p10"/>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60" name="Google Shape;60;p1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61" name="Google Shape;61;p1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62" name="Google Shape;62;p10"/>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Hacking with Amazon Alexa</a:t>
            </a:r>
            <a:endParaRPr b="1">
              <a:solidFill>
                <a:srgbClr val="EAEAEA"/>
              </a:solidFill>
              <a:latin typeface="Open Sans"/>
              <a:ea typeface="Open Sans"/>
              <a:cs typeface="Open Sans"/>
              <a:sym typeface="Open Sans"/>
            </a:endParaRPr>
          </a:p>
        </p:txBody>
      </p:sp>
      <p:sp>
        <p:nvSpPr>
          <p:cNvPr id="63" name="Google Shape;63;p10"/>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64" name="Google Shape;64;p10"/>
          <p:cNvSpPr txBox="1"/>
          <p:nvPr/>
        </p:nvSpPr>
        <p:spPr>
          <a:xfrm>
            <a:off x="1955550" y="2048950"/>
            <a:ext cx="52329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0.</a:t>
            </a:r>
            <a:r>
              <a:rPr lang="en" sz="2400">
                <a:latin typeface="Open Sans"/>
                <a:ea typeface="Open Sans"/>
                <a:cs typeface="Open Sans"/>
                <a:sym typeface="Open Sans"/>
              </a:rPr>
              <a:t> Welcome to MLH Localhost</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Alexa &amp; Voice UIs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Developing for Alexa</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Build Your First Alexa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65" name="Shape 65"/>
        <p:cNvGrpSpPr/>
        <p:nvPr/>
      </p:nvGrpSpPr>
      <p:grpSpPr>
        <a:xfrm>
          <a:off x="0" y="0"/>
          <a:ext cx="0" cy="0"/>
          <a:chOff x="0" y="0"/>
          <a:chExt cx="0" cy="0"/>
        </a:xfrm>
      </p:grpSpPr>
      <p:pic>
        <p:nvPicPr>
          <p:cNvPr id="66" name="Google Shape;66;p11"/>
          <p:cNvPicPr preferRelativeResize="0"/>
          <p:nvPr/>
        </p:nvPicPr>
        <p:blipFill>
          <a:blip r:embed="rId2">
            <a:alphaModFix/>
          </a:blip>
          <a:stretch>
            <a:fillRect/>
          </a:stretch>
        </p:blipFill>
        <p:spPr>
          <a:xfrm>
            <a:off x="0" y="0"/>
            <a:ext cx="9143982" cy="6858000"/>
          </a:xfrm>
          <a:prstGeom prst="rect">
            <a:avLst/>
          </a:prstGeom>
          <a:noFill/>
          <a:ln>
            <a:noFill/>
          </a:ln>
        </p:spPr>
      </p:pic>
      <p:sp>
        <p:nvSpPr>
          <p:cNvPr id="67" name="Google Shape;67;p11"/>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1"/>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69" name="Google Shape;69;p11"/>
          <p:cNvSpPr txBox="1"/>
          <p:nvPr/>
        </p:nvSpPr>
        <p:spPr>
          <a:xfrm>
            <a:off x="986250" y="2267797"/>
            <a:ext cx="7171500" cy="28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Click Slide then Edit Master to Change</a:t>
            </a:r>
            <a:endParaRPr b="1" sz="72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b="1" sz="7200">
              <a:solidFill>
                <a:srgbClr val="EAEAEA"/>
              </a:solidFill>
              <a:latin typeface="Open Sans"/>
              <a:ea typeface="Open Sans"/>
              <a:cs typeface="Open Sans"/>
              <a:sym typeface="Open Sans"/>
            </a:endParaRPr>
          </a:p>
        </p:txBody>
      </p:sp>
      <p:sp>
        <p:nvSpPr>
          <p:cNvPr id="70" name="Google Shape;70;p11"/>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
        <p:nvSpPr>
          <p:cNvPr id="71" name="Google Shape;71;p1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41" name="Shape 41"/>
        <p:cNvGrpSpPr/>
        <p:nvPr/>
      </p:nvGrpSpPr>
      <p:grpSpPr>
        <a:xfrm>
          <a:off x="0" y="0"/>
          <a:ext cx="0" cy="0"/>
          <a:chOff x="0" y="0"/>
          <a:chExt cx="0" cy="0"/>
        </a:xfrm>
      </p:grpSpPr>
      <p:sp>
        <p:nvSpPr>
          <p:cNvPr id="42" name="Google Shape;42;p7"/>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74" name="Shape 74"/>
        <p:cNvGrpSpPr/>
        <p:nvPr/>
      </p:nvGrpSpPr>
      <p:grpSpPr>
        <a:xfrm>
          <a:off x="0" y="0"/>
          <a:ext cx="0" cy="0"/>
          <a:chOff x="0" y="0"/>
          <a:chExt cx="0" cy="0"/>
        </a:xfrm>
      </p:grpSpPr>
      <p:sp>
        <p:nvSpPr>
          <p:cNvPr id="75" name="Google Shape;75;p13"/>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3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3.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hyperlink" Target="http://mlhlocal.host/cockroach-docs" TargetMode="External"/><Relationship Id="rId4" Type="http://schemas.openxmlformats.org/officeDocument/2006/relationships/hyperlink" Target="http://mlhlocal.host/cockroach-stackoverflow" TargetMode="External"/><Relationship Id="rId5" Type="http://schemas.openxmlformats.org/officeDocument/2006/relationships/hyperlink" Target="http://mlhlocal.host/cockroach-build" TargetMode="External"/><Relationship Id="rId6" Type="http://schemas.openxmlformats.org/officeDocument/2006/relationships/image" Target="../media/image1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 Id="rId3" Type="http://schemas.openxmlformats.org/officeDocument/2006/relationships/image" Target="../media/image33.png"/><Relationship Id="rId4" Type="http://schemas.openxmlformats.org/officeDocument/2006/relationships/image" Target="../media/image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alpha val="91050"/>
          </a:srgbClr>
        </a:solidFill>
      </p:bgPr>
    </p:bg>
    <p:spTree>
      <p:nvGrpSpPr>
        <p:cNvPr id="123" name="Shape 123"/>
        <p:cNvGrpSpPr/>
        <p:nvPr/>
      </p:nvGrpSpPr>
      <p:grpSpPr>
        <a:xfrm>
          <a:off x="0" y="0"/>
          <a:ext cx="0" cy="0"/>
          <a:chOff x="0" y="0"/>
          <a:chExt cx="0" cy="0"/>
        </a:xfrm>
      </p:grpSpPr>
      <p:sp>
        <p:nvSpPr>
          <p:cNvPr id="124" name="Google Shape;124;p19"/>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v.0.0.4</a:t>
            </a:r>
            <a:endParaRPr sz="1000">
              <a:solidFill>
                <a:schemeClr val="lt1"/>
              </a:solidFill>
              <a:latin typeface="Open Sans"/>
              <a:ea typeface="Open Sans"/>
              <a:cs typeface="Open Sans"/>
              <a:sym typeface="Open Sans"/>
            </a:endParaRPr>
          </a:p>
        </p:txBody>
      </p:sp>
      <p:sp>
        <p:nvSpPr>
          <p:cNvPr id="125" name="Google Shape;125;p19"/>
          <p:cNvSpPr txBox="1"/>
          <p:nvPr/>
        </p:nvSpPr>
        <p:spPr>
          <a:xfrm>
            <a:off x="129075" y="2268050"/>
            <a:ext cx="88857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pen Sans"/>
                <a:ea typeface="Open Sans"/>
                <a:cs typeface="Open Sans"/>
                <a:sym typeface="Open Sans"/>
              </a:rPr>
              <a:t>Building Scalable Apps Featuring CockroachDB</a:t>
            </a:r>
            <a:endParaRPr sz="4500">
              <a:solidFill>
                <a:srgbClr val="FFFFFF"/>
              </a:solidFill>
              <a:latin typeface="Open Sans"/>
              <a:ea typeface="Open Sans"/>
              <a:cs typeface="Open Sans"/>
              <a:sym typeface="Open Sans"/>
            </a:endParaRPr>
          </a:p>
        </p:txBody>
      </p:sp>
      <p:sp>
        <p:nvSpPr>
          <p:cNvPr id="126" name="Google Shape;126;p19"/>
          <p:cNvSpPr/>
          <p:nvPr/>
        </p:nvSpPr>
        <p:spPr>
          <a:xfrm>
            <a:off x="3623499" y="1421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127" name="Google Shape;127;p19"/>
          <p:cNvSpPr/>
          <p:nvPr/>
        </p:nvSpPr>
        <p:spPr>
          <a:xfrm rot="5400000">
            <a:off x="4317212" y="1026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128" name="Google Shape;128;p19"/>
          <p:cNvPicPr preferRelativeResize="0"/>
          <p:nvPr/>
        </p:nvPicPr>
        <p:blipFill>
          <a:blip r:embed="rId3">
            <a:alphaModFix/>
          </a:blip>
          <a:stretch>
            <a:fillRect/>
          </a:stretch>
        </p:blipFill>
        <p:spPr>
          <a:xfrm>
            <a:off x="4149075" y="5259060"/>
            <a:ext cx="845944" cy="845950"/>
          </a:xfrm>
          <a:prstGeom prst="rect">
            <a:avLst/>
          </a:prstGeom>
          <a:noFill/>
          <a:ln>
            <a:noFill/>
          </a:ln>
        </p:spPr>
      </p:pic>
      <p:pic>
        <p:nvPicPr>
          <p:cNvPr id="129" name="Google Shape;129;p19"/>
          <p:cNvPicPr preferRelativeResize="0"/>
          <p:nvPr/>
        </p:nvPicPr>
        <p:blipFill>
          <a:blip r:embed="rId4">
            <a:alphaModFix/>
          </a:blip>
          <a:stretch>
            <a:fillRect/>
          </a:stretch>
        </p:blipFill>
        <p:spPr>
          <a:xfrm>
            <a:off x="3096307" y="4339327"/>
            <a:ext cx="2835570" cy="606827"/>
          </a:xfrm>
          <a:prstGeom prst="rect">
            <a:avLst/>
          </a:prstGeom>
          <a:noFill/>
          <a:ln>
            <a:noFill/>
          </a:ln>
        </p:spPr>
      </p:pic>
      <p:sp>
        <p:nvSpPr>
          <p:cNvPr id="130" name="Google Shape;130;p19"/>
          <p:cNvSpPr txBox="1"/>
          <p:nvPr/>
        </p:nvSpPr>
        <p:spPr>
          <a:xfrm>
            <a:off x="3778736" y="1564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131" name="Google Shape;131;p19"/>
          <p:cNvCxnSpPr/>
          <p:nvPr/>
        </p:nvCxnSpPr>
        <p:spPr>
          <a:xfrm>
            <a:off x="2791500" y="3971225"/>
            <a:ext cx="3445200" cy="0"/>
          </a:xfrm>
          <a:prstGeom prst="straightConnector1">
            <a:avLst/>
          </a:prstGeom>
          <a:noFill/>
          <a:ln cap="flat" cmpd="sng" w="9525">
            <a:solidFill>
              <a:srgbClr val="EFEFEF"/>
            </a:solidFill>
            <a:prstDash val="solid"/>
            <a:round/>
            <a:headEnd len="med" w="med" type="none"/>
            <a:tailEnd len="med" w="med" type="none"/>
          </a:ln>
        </p:spPr>
      </p:cxnSp>
      <p:sp>
        <p:nvSpPr>
          <p:cNvPr id="132" name="Google Shape;132;p1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Google Shape;236;p28"/>
          <p:cNvPicPr preferRelativeResize="0"/>
          <p:nvPr/>
        </p:nvPicPr>
        <p:blipFill>
          <a:blip r:embed="rId3">
            <a:alphaModFix/>
          </a:blip>
          <a:stretch>
            <a:fillRect/>
          </a:stretch>
        </p:blipFill>
        <p:spPr>
          <a:xfrm>
            <a:off x="1302925" y="2825125"/>
            <a:ext cx="390525" cy="228600"/>
          </a:xfrm>
          <a:prstGeom prst="rect">
            <a:avLst/>
          </a:prstGeom>
          <a:noFill/>
          <a:ln>
            <a:noFill/>
          </a:ln>
        </p:spPr>
      </p:pic>
      <p:sp>
        <p:nvSpPr>
          <p:cNvPr id="237" name="Google Shape;237;p28"/>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9"/>
          <p:cNvSpPr/>
          <p:nvPr/>
        </p:nvSpPr>
        <p:spPr>
          <a:xfrm>
            <a:off x="692550" y="3463138"/>
            <a:ext cx="7758900" cy="14970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EAEAEA"/>
                </a:solidFill>
                <a:latin typeface="Open Sans"/>
                <a:ea typeface="Open Sans"/>
                <a:cs typeface="Open Sans"/>
                <a:sym typeface="Open Sans"/>
              </a:rPr>
              <a:t>WHEN DO YOU NEED A DATABASE?</a:t>
            </a:r>
            <a:endParaRPr b="1" sz="3000">
              <a:solidFill>
                <a:srgbClr val="EAEAEA"/>
              </a:solidFill>
              <a:latin typeface="Open Sans"/>
              <a:ea typeface="Open Sans"/>
              <a:cs typeface="Open Sans"/>
              <a:sym typeface="Open Sans"/>
            </a:endParaRPr>
          </a:p>
        </p:txBody>
      </p:sp>
      <p:sp>
        <p:nvSpPr>
          <p:cNvPr id="243" name="Google Shape;243;p29"/>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4" name="Google Shape;244;p29"/>
          <p:cNvSpPr txBox="1"/>
          <p:nvPr/>
        </p:nvSpPr>
        <p:spPr>
          <a:xfrm>
            <a:off x="1852200" y="1897863"/>
            <a:ext cx="5439600" cy="1050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6000">
                <a:solidFill>
                  <a:srgbClr val="FFD966"/>
                </a:solidFill>
                <a:latin typeface="Open Sans"/>
                <a:ea typeface="Open Sans"/>
                <a:cs typeface="Open Sans"/>
                <a:sym typeface="Open Sans"/>
              </a:rPr>
              <a:t>Quiz!</a:t>
            </a:r>
            <a:endParaRPr sz="6000">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0"/>
          <p:cNvSpPr/>
          <p:nvPr/>
        </p:nvSpPr>
        <p:spPr>
          <a:xfrm>
            <a:off x="256900" y="5603325"/>
            <a:ext cx="8008500" cy="7140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250" name="Google Shape;250;p30"/>
          <p:cNvSpPr/>
          <p:nvPr/>
        </p:nvSpPr>
        <p:spPr>
          <a:xfrm>
            <a:off x="256900" y="4241900"/>
            <a:ext cx="8008500" cy="7140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251" name="Google Shape;251;p30"/>
          <p:cNvSpPr/>
          <p:nvPr/>
        </p:nvSpPr>
        <p:spPr>
          <a:xfrm>
            <a:off x="256900" y="2994375"/>
            <a:ext cx="8008500" cy="7140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252" name="Google Shape;252;p30"/>
          <p:cNvGrpSpPr/>
          <p:nvPr/>
        </p:nvGrpSpPr>
        <p:grpSpPr>
          <a:xfrm>
            <a:off x="383475" y="2975175"/>
            <a:ext cx="5810850" cy="752400"/>
            <a:chOff x="876675" y="2074250"/>
            <a:chExt cx="5810850" cy="752400"/>
          </a:xfrm>
        </p:grpSpPr>
        <p:sp>
          <p:nvSpPr>
            <p:cNvPr id="253" name="Google Shape;253;p30"/>
            <p:cNvSpPr/>
            <p:nvPr/>
          </p:nvSpPr>
          <p:spPr>
            <a:xfrm>
              <a:off x="876675" y="22110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254" name="Google Shape;254;p30"/>
            <p:cNvSpPr txBox="1"/>
            <p:nvPr/>
          </p:nvSpPr>
          <p:spPr>
            <a:xfrm>
              <a:off x="1714725" y="2074250"/>
              <a:ext cx="49728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Formatted text file (JSON, CSV)</a:t>
              </a:r>
              <a:endParaRPr sz="2400">
                <a:solidFill>
                  <a:srgbClr val="FFFFFF"/>
                </a:solidFill>
                <a:latin typeface="Open Sans"/>
                <a:ea typeface="Open Sans"/>
                <a:cs typeface="Open Sans"/>
                <a:sym typeface="Open Sans"/>
              </a:endParaRPr>
            </a:p>
          </p:txBody>
        </p:sp>
      </p:grpSp>
      <p:grpSp>
        <p:nvGrpSpPr>
          <p:cNvPr id="255" name="Google Shape;255;p30"/>
          <p:cNvGrpSpPr/>
          <p:nvPr/>
        </p:nvGrpSpPr>
        <p:grpSpPr>
          <a:xfrm>
            <a:off x="383475" y="4222700"/>
            <a:ext cx="7607550" cy="752400"/>
            <a:chOff x="876675" y="3397975"/>
            <a:chExt cx="7607550" cy="752400"/>
          </a:xfrm>
        </p:grpSpPr>
        <p:sp>
          <p:nvSpPr>
            <p:cNvPr id="256" name="Google Shape;256;p30"/>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257" name="Google Shape;257;p30"/>
            <p:cNvSpPr txBox="1"/>
            <p:nvPr/>
          </p:nvSpPr>
          <p:spPr>
            <a:xfrm>
              <a:off x="1714725" y="3397975"/>
              <a:ext cx="67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Lightweight database (SQLite or NoSQL)</a:t>
              </a:r>
              <a:endParaRPr sz="2400">
                <a:solidFill>
                  <a:srgbClr val="FFFFFF"/>
                </a:solidFill>
                <a:latin typeface="Open Sans"/>
                <a:ea typeface="Open Sans"/>
                <a:cs typeface="Open Sans"/>
                <a:sym typeface="Open Sans"/>
              </a:endParaRPr>
            </a:p>
          </p:txBody>
        </p:sp>
      </p:grpSp>
      <p:sp>
        <p:nvSpPr>
          <p:cNvPr id="258" name="Google Shape;258;p30"/>
          <p:cNvSpPr txBox="1"/>
          <p:nvPr>
            <p:ph type="title"/>
          </p:nvPr>
        </p:nvSpPr>
        <p:spPr>
          <a:xfrm>
            <a:off x="161550" y="15554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Local user settings on phone app</a:t>
            </a:r>
            <a:endParaRPr b="1" sz="3000">
              <a:solidFill>
                <a:srgbClr val="353535"/>
              </a:solidFill>
              <a:latin typeface="Open Sans"/>
              <a:ea typeface="Open Sans"/>
              <a:cs typeface="Open Sans"/>
              <a:sym typeface="Open Sans"/>
            </a:endParaRPr>
          </a:p>
        </p:txBody>
      </p:sp>
      <p:grpSp>
        <p:nvGrpSpPr>
          <p:cNvPr id="259" name="Google Shape;259;p30"/>
          <p:cNvGrpSpPr/>
          <p:nvPr/>
        </p:nvGrpSpPr>
        <p:grpSpPr>
          <a:xfrm>
            <a:off x="383475" y="5584125"/>
            <a:ext cx="7501050" cy="752400"/>
            <a:chOff x="876675" y="4683200"/>
            <a:chExt cx="7501050" cy="752400"/>
          </a:xfrm>
        </p:grpSpPr>
        <p:sp>
          <p:nvSpPr>
            <p:cNvPr id="260" name="Google Shape;260;p30"/>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261" name="Google Shape;261;p30"/>
            <p:cNvSpPr txBox="1"/>
            <p:nvPr/>
          </p:nvSpPr>
          <p:spPr>
            <a:xfrm>
              <a:off x="1714725" y="4683200"/>
              <a:ext cx="6663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Database (MySQL, PostgreSQL, CockroachDB)</a:t>
              </a:r>
              <a:endParaRPr sz="2400">
                <a:solidFill>
                  <a:srgbClr val="FFFFFF"/>
                </a:solidFill>
                <a:latin typeface="Open Sans"/>
                <a:ea typeface="Open Sans"/>
                <a:cs typeface="Open Sans"/>
                <a:sym typeface="Open Sans"/>
              </a:endParaRPr>
            </a:p>
          </p:txBody>
        </p:sp>
      </p:grpSp>
      <p:sp>
        <p:nvSpPr>
          <p:cNvPr id="262" name="Google Shape;262;p30"/>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3" name="Google Shape;263;p30"/>
          <p:cNvSpPr txBox="1"/>
          <p:nvPr/>
        </p:nvSpPr>
        <p:spPr>
          <a:xfrm>
            <a:off x="1852200" y="819913"/>
            <a:ext cx="5439600" cy="1050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5000">
                <a:solidFill>
                  <a:srgbClr val="5EA5E5"/>
                </a:solidFill>
                <a:latin typeface="Open Sans"/>
                <a:ea typeface="Open Sans"/>
                <a:cs typeface="Open Sans"/>
                <a:sym typeface="Open Sans"/>
              </a:rPr>
              <a:t>Case</a:t>
            </a:r>
            <a:r>
              <a:rPr b="1" lang="en" sz="5000">
                <a:solidFill>
                  <a:srgbClr val="5EA5E5"/>
                </a:solidFill>
                <a:latin typeface="Open Sans"/>
                <a:ea typeface="Open Sans"/>
                <a:cs typeface="Open Sans"/>
                <a:sym typeface="Open Sans"/>
              </a:rPr>
              <a:t>:</a:t>
            </a:r>
            <a:endParaRPr sz="5000">
              <a:solidFill>
                <a:srgbClr val="5EA5E5"/>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1"/>
          <p:cNvSpPr/>
          <p:nvPr/>
        </p:nvSpPr>
        <p:spPr>
          <a:xfrm>
            <a:off x="256900" y="5603325"/>
            <a:ext cx="8008500" cy="7140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269" name="Google Shape;269;p31"/>
          <p:cNvSpPr/>
          <p:nvPr/>
        </p:nvSpPr>
        <p:spPr>
          <a:xfrm>
            <a:off x="256900" y="4241900"/>
            <a:ext cx="8008500" cy="7140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270" name="Google Shape;270;p31"/>
          <p:cNvSpPr/>
          <p:nvPr/>
        </p:nvSpPr>
        <p:spPr>
          <a:xfrm>
            <a:off x="256900" y="2994375"/>
            <a:ext cx="8008500" cy="714000"/>
          </a:xfrm>
          <a:prstGeom prst="homePlate">
            <a:avLst>
              <a:gd fmla="val 65643" name="adj"/>
            </a:avLst>
          </a:prstGeom>
          <a:solidFill>
            <a:srgbClr val="FFD966"/>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grpSp>
        <p:nvGrpSpPr>
          <p:cNvPr id="271" name="Google Shape;271;p31"/>
          <p:cNvGrpSpPr/>
          <p:nvPr/>
        </p:nvGrpSpPr>
        <p:grpSpPr>
          <a:xfrm>
            <a:off x="383475" y="2975175"/>
            <a:ext cx="5810850" cy="752400"/>
            <a:chOff x="876675" y="2074250"/>
            <a:chExt cx="5810850" cy="752400"/>
          </a:xfrm>
        </p:grpSpPr>
        <p:sp>
          <p:nvSpPr>
            <p:cNvPr id="272" name="Google Shape;272;p31"/>
            <p:cNvSpPr/>
            <p:nvPr/>
          </p:nvSpPr>
          <p:spPr>
            <a:xfrm>
              <a:off x="876675" y="2211000"/>
              <a:ext cx="555900" cy="5559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pen Sans ExtraBold"/>
                  <a:ea typeface="Open Sans ExtraBold"/>
                  <a:cs typeface="Open Sans ExtraBold"/>
                  <a:sym typeface="Open Sans ExtraBold"/>
                </a:rPr>
                <a:t>1</a:t>
              </a:r>
              <a:endParaRPr sz="2600">
                <a:latin typeface="Open Sans ExtraBold"/>
                <a:ea typeface="Open Sans ExtraBold"/>
                <a:cs typeface="Open Sans ExtraBold"/>
                <a:sym typeface="Open Sans ExtraBold"/>
              </a:endParaRPr>
            </a:p>
          </p:txBody>
        </p:sp>
        <p:sp>
          <p:nvSpPr>
            <p:cNvPr id="273" name="Google Shape;273;p31"/>
            <p:cNvSpPr txBox="1"/>
            <p:nvPr/>
          </p:nvSpPr>
          <p:spPr>
            <a:xfrm>
              <a:off x="1714725" y="2074250"/>
              <a:ext cx="49728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Open Sans"/>
                  <a:ea typeface="Open Sans"/>
                  <a:cs typeface="Open Sans"/>
                  <a:sym typeface="Open Sans"/>
                </a:rPr>
                <a:t>Formatted text file (JSON, CSV)</a:t>
              </a:r>
              <a:endParaRPr sz="2400">
                <a:latin typeface="Open Sans"/>
                <a:ea typeface="Open Sans"/>
                <a:cs typeface="Open Sans"/>
                <a:sym typeface="Open Sans"/>
              </a:endParaRPr>
            </a:p>
          </p:txBody>
        </p:sp>
      </p:grpSp>
      <p:grpSp>
        <p:nvGrpSpPr>
          <p:cNvPr id="274" name="Google Shape;274;p31"/>
          <p:cNvGrpSpPr/>
          <p:nvPr/>
        </p:nvGrpSpPr>
        <p:grpSpPr>
          <a:xfrm>
            <a:off x="383475" y="4222700"/>
            <a:ext cx="7607550" cy="752400"/>
            <a:chOff x="876675" y="3397975"/>
            <a:chExt cx="7607550" cy="752400"/>
          </a:xfrm>
        </p:grpSpPr>
        <p:sp>
          <p:nvSpPr>
            <p:cNvPr id="275" name="Google Shape;275;p31"/>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276" name="Google Shape;276;p31"/>
            <p:cNvSpPr txBox="1"/>
            <p:nvPr/>
          </p:nvSpPr>
          <p:spPr>
            <a:xfrm>
              <a:off x="1714725" y="3397975"/>
              <a:ext cx="67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Lightweight database (SQLite or NoSQL)</a:t>
              </a:r>
              <a:endParaRPr sz="2400">
                <a:solidFill>
                  <a:srgbClr val="FFFFFF"/>
                </a:solidFill>
                <a:latin typeface="Open Sans"/>
                <a:ea typeface="Open Sans"/>
                <a:cs typeface="Open Sans"/>
                <a:sym typeface="Open Sans"/>
              </a:endParaRPr>
            </a:p>
          </p:txBody>
        </p:sp>
      </p:grpSp>
      <p:sp>
        <p:nvSpPr>
          <p:cNvPr id="277" name="Google Shape;277;p31"/>
          <p:cNvSpPr txBox="1"/>
          <p:nvPr>
            <p:ph type="title"/>
          </p:nvPr>
        </p:nvSpPr>
        <p:spPr>
          <a:xfrm>
            <a:off x="161550" y="15554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Local user settings on phone app</a:t>
            </a:r>
            <a:endParaRPr b="1" sz="3000">
              <a:solidFill>
                <a:srgbClr val="353535"/>
              </a:solidFill>
              <a:latin typeface="Open Sans"/>
              <a:ea typeface="Open Sans"/>
              <a:cs typeface="Open Sans"/>
              <a:sym typeface="Open Sans"/>
            </a:endParaRPr>
          </a:p>
        </p:txBody>
      </p:sp>
      <p:grpSp>
        <p:nvGrpSpPr>
          <p:cNvPr id="278" name="Google Shape;278;p31"/>
          <p:cNvGrpSpPr/>
          <p:nvPr/>
        </p:nvGrpSpPr>
        <p:grpSpPr>
          <a:xfrm>
            <a:off x="383475" y="5584125"/>
            <a:ext cx="7501050" cy="752400"/>
            <a:chOff x="876675" y="4683200"/>
            <a:chExt cx="7501050" cy="752400"/>
          </a:xfrm>
        </p:grpSpPr>
        <p:sp>
          <p:nvSpPr>
            <p:cNvPr id="279" name="Google Shape;279;p31"/>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280" name="Google Shape;280;p31"/>
            <p:cNvSpPr txBox="1"/>
            <p:nvPr/>
          </p:nvSpPr>
          <p:spPr>
            <a:xfrm>
              <a:off x="1714725" y="4683200"/>
              <a:ext cx="6663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Database (MySQL, PostgreSQL, CockroachDB)</a:t>
              </a:r>
              <a:endParaRPr sz="2400">
                <a:solidFill>
                  <a:srgbClr val="FFFFFF"/>
                </a:solidFill>
                <a:latin typeface="Open Sans"/>
                <a:ea typeface="Open Sans"/>
                <a:cs typeface="Open Sans"/>
                <a:sym typeface="Open Sans"/>
              </a:endParaRPr>
            </a:p>
          </p:txBody>
        </p:sp>
      </p:grpSp>
      <p:sp>
        <p:nvSpPr>
          <p:cNvPr id="281" name="Google Shape;281;p31"/>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2" name="Google Shape;282;p31"/>
          <p:cNvSpPr txBox="1"/>
          <p:nvPr/>
        </p:nvSpPr>
        <p:spPr>
          <a:xfrm>
            <a:off x="1852200" y="819913"/>
            <a:ext cx="5439600" cy="1050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5000">
                <a:solidFill>
                  <a:srgbClr val="5EA5E5"/>
                </a:solidFill>
                <a:latin typeface="Open Sans"/>
                <a:ea typeface="Open Sans"/>
                <a:cs typeface="Open Sans"/>
                <a:sym typeface="Open Sans"/>
              </a:rPr>
              <a:t>Case:</a:t>
            </a:r>
            <a:endParaRPr sz="5000">
              <a:solidFill>
                <a:srgbClr val="5EA5E5"/>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2"/>
          <p:cNvSpPr/>
          <p:nvPr/>
        </p:nvSpPr>
        <p:spPr>
          <a:xfrm>
            <a:off x="256900" y="5603325"/>
            <a:ext cx="8008500" cy="7140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288" name="Google Shape;288;p32"/>
          <p:cNvSpPr/>
          <p:nvPr/>
        </p:nvSpPr>
        <p:spPr>
          <a:xfrm>
            <a:off x="256900" y="4241900"/>
            <a:ext cx="8008500" cy="7140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289" name="Google Shape;289;p32"/>
          <p:cNvSpPr/>
          <p:nvPr/>
        </p:nvSpPr>
        <p:spPr>
          <a:xfrm>
            <a:off x="256900" y="2994375"/>
            <a:ext cx="8008500" cy="7140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290" name="Google Shape;290;p32"/>
          <p:cNvGrpSpPr/>
          <p:nvPr/>
        </p:nvGrpSpPr>
        <p:grpSpPr>
          <a:xfrm>
            <a:off x="383475" y="2975175"/>
            <a:ext cx="5810850" cy="752400"/>
            <a:chOff x="876675" y="2074250"/>
            <a:chExt cx="5810850" cy="752400"/>
          </a:xfrm>
        </p:grpSpPr>
        <p:sp>
          <p:nvSpPr>
            <p:cNvPr id="291" name="Google Shape;291;p32"/>
            <p:cNvSpPr/>
            <p:nvPr/>
          </p:nvSpPr>
          <p:spPr>
            <a:xfrm>
              <a:off x="876675" y="22110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292" name="Google Shape;292;p32"/>
            <p:cNvSpPr txBox="1"/>
            <p:nvPr/>
          </p:nvSpPr>
          <p:spPr>
            <a:xfrm>
              <a:off x="1714725" y="2074250"/>
              <a:ext cx="49728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Formatted text file (JSON, CSV)</a:t>
              </a:r>
              <a:endParaRPr sz="2400">
                <a:solidFill>
                  <a:srgbClr val="FFFFFF"/>
                </a:solidFill>
                <a:latin typeface="Open Sans"/>
                <a:ea typeface="Open Sans"/>
                <a:cs typeface="Open Sans"/>
                <a:sym typeface="Open Sans"/>
              </a:endParaRPr>
            </a:p>
          </p:txBody>
        </p:sp>
      </p:grpSp>
      <p:grpSp>
        <p:nvGrpSpPr>
          <p:cNvPr id="293" name="Google Shape;293;p32"/>
          <p:cNvGrpSpPr/>
          <p:nvPr/>
        </p:nvGrpSpPr>
        <p:grpSpPr>
          <a:xfrm>
            <a:off x="383475" y="4222700"/>
            <a:ext cx="7607550" cy="752400"/>
            <a:chOff x="876675" y="3397975"/>
            <a:chExt cx="7607550" cy="752400"/>
          </a:xfrm>
        </p:grpSpPr>
        <p:sp>
          <p:nvSpPr>
            <p:cNvPr id="294" name="Google Shape;294;p32"/>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295" name="Google Shape;295;p32"/>
            <p:cNvSpPr txBox="1"/>
            <p:nvPr/>
          </p:nvSpPr>
          <p:spPr>
            <a:xfrm>
              <a:off x="1714725" y="3397975"/>
              <a:ext cx="67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Lightweight database (SQLite or NoSQL)</a:t>
              </a:r>
              <a:endParaRPr sz="2400">
                <a:solidFill>
                  <a:srgbClr val="FFFFFF"/>
                </a:solidFill>
                <a:latin typeface="Open Sans"/>
                <a:ea typeface="Open Sans"/>
                <a:cs typeface="Open Sans"/>
                <a:sym typeface="Open Sans"/>
              </a:endParaRPr>
            </a:p>
          </p:txBody>
        </p:sp>
      </p:grpSp>
      <p:sp>
        <p:nvSpPr>
          <p:cNvPr id="296" name="Google Shape;296;p32"/>
          <p:cNvSpPr txBox="1"/>
          <p:nvPr>
            <p:ph type="title"/>
          </p:nvPr>
        </p:nvSpPr>
        <p:spPr>
          <a:xfrm>
            <a:off x="161550" y="15554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353535"/>
                </a:solidFill>
                <a:latin typeface="Open Sans"/>
                <a:ea typeface="Open Sans"/>
                <a:cs typeface="Open Sans"/>
                <a:sym typeface="Open Sans"/>
              </a:rPr>
              <a:t>Music player phone app searchable collection browser</a:t>
            </a:r>
            <a:endParaRPr b="1" sz="2500">
              <a:solidFill>
                <a:srgbClr val="353535"/>
              </a:solidFill>
              <a:latin typeface="Open Sans"/>
              <a:ea typeface="Open Sans"/>
              <a:cs typeface="Open Sans"/>
              <a:sym typeface="Open Sans"/>
            </a:endParaRPr>
          </a:p>
        </p:txBody>
      </p:sp>
      <p:grpSp>
        <p:nvGrpSpPr>
          <p:cNvPr id="297" name="Google Shape;297;p32"/>
          <p:cNvGrpSpPr/>
          <p:nvPr/>
        </p:nvGrpSpPr>
        <p:grpSpPr>
          <a:xfrm>
            <a:off x="383475" y="5584125"/>
            <a:ext cx="7501050" cy="752400"/>
            <a:chOff x="876675" y="4683200"/>
            <a:chExt cx="7501050" cy="752400"/>
          </a:xfrm>
        </p:grpSpPr>
        <p:sp>
          <p:nvSpPr>
            <p:cNvPr id="298" name="Google Shape;298;p32"/>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299" name="Google Shape;299;p32"/>
            <p:cNvSpPr txBox="1"/>
            <p:nvPr/>
          </p:nvSpPr>
          <p:spPr>
            <a:xfrm>
              <a:off x="1714725" y="4683200"/>
              <a:ext cx="6663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Database (MySQL, PostgreSQL, CockroachDB)</a:t>
              </a:r>
              <a:endParaRPr sz="2400">
                <a:solidFill>
                  <a:srgbClr val="FFFFFF"/>
                </a:solidFill>
                <a:latin typeface="Open Sans"/>
                <a:ea typeface="Open Sans"/>
                <a:cs typeface="Open Sans"/>
                <a:sym typeface="Open Sans"/>
              </a:endParaRPr>
            </a:p>
          </p:txBody>
        </p:sp>
      </p:grpSp>
      <p:sp>
        <p:nvSpPr>
          <p:cNvPr id="300" name="Google Shape;300;p32"/>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1" name="Google Shape;301;p32"/>
          <p:cNvSpPr txBox="1"/>
          <p:nvPr/>
        </p:nvSpPr>
        <p:spPr>
          <a:xfrm>
            <a:off x="1852200" y="819913"/>
            <a:ext cx="5439600" cy="1050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5000">
                <a:solidFill>
                  <a:srgbClr val="5EA5E5"/>
                </a:solidFill>
                <a:latin typeface="Open Sans"/>
                <a:ea typeface="Open Sans"/>
                <a:cs typeface="Open Sans"/>
                <a:sym typeface="Open Sans"/>
              </a:rPr>
              <a:t>Case:</a:t>
            </a:r>
            <a:endParaRPr sz="5000">
              <a:solidFill>
                <a:srgbClr val="5EA5E5"/>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3"/>
          <p:cNvSpPr/>
          <p:nvPr/>
        </p:nvSpPr>
        <p:spPr>
          <a:xfrm>
            <a:off x="256900" y="5603325"/>
            <a:ext cx="8008500" cy="7140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307" name="Google Shape;307;p33"/>
          <p:cNvSpPr/>
          <p:nvPr/>
        </p:nvSpPr>
        <p:spPr>
          <a:xfrm>
            <a:off x="256900" y="4241900"/>
            <a:ext cx="8008500" cy="714000"/>
          </a:xfrm>
          <a:prstGeom prst="homePlate">
            <a:avLst>
              <a:gd fmla="val 65643" name="adj"/>
            </a:avLst>
          </a:prstGeom>
          <a:solidFill>
            <a:srgbClr val="FFD966"/>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308" name="Google Shape;308;p33"/>
          <p:cNvSpPr/>
          <p:nvPr/>
        </p:nvSpPr>
        <p:spPr>
          <a:xfrm>
            <a:off x="256900" y="2994375"/>
            <a:ext cx="8008500" cy="7140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309" name="Google Shape;309;p33"/>
          <p:cNvGrpSpPr/>
          <p:nvPr/>
        </p:nvGrpSpPr>
        <p:grpSpPr>
          <a:xfrm>
            <a:off x="383475" y="2975175"/>
            <a:ext cx="5810850" cy="752400"/>
            <a:chOff x="876675" y="2074250"/>
            <a:chExt cx="5810850" cy="752400"/>
          </a:xfrm>
        </p:grpSpPr>
        <p:sp>
          <p:nvSpPr>
            <p:cNvPr id="310" name="Google Shape;310;p33"/>
            <p:cNvSpPr/>
            <p:nvPr/>
          </p:nvSpPr>
          <p:spPr>
            <a:xfrm>
              <a:off x="876675" y="22110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311" name="Google Shape;311;p33"/>
            <p:cNvSpPr txBox="1"/>
            <p:nvPr/>
          </p:nvSpPr>
          <p:spPr>
            <a:xfrm>
              <a:off x="1714725" y="2074250"/>
              <a:ext cx="49728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Formatted text file (JSON, CSV)</a:t>
              </a:r>
              <a:endParaRPr sz="2400">
                <a:solidFill>
                  <a:srgbClr val="FFFFFF"/>
                </a:solidFill>
                <a:latin typeface="Open Sans"/>
                <a:ea typeface="Open Sans"/>
                <a:cs typeface="Open Sans"/>
                <a:sym typeface="Open Sans"/>
              </a:endParaRPr>
            </a:p>
          </p:txBody>
        </p:sp>
      </p:grpSp>
      <p:grpSp>
        <p:nvGrpSpPr>
          <p:cNvPr id="312" name="Google Shape;312;p33"/>
          <p:cNvGrpSpPr/>
          <p:nvPr/>
        </p:nvGrpSpPr>
        <p:grpSpPr>
          <a:xfrm>
            <a:off x="383475" y="4222700"/>
            <a:ext cx="7607550" cy="752400"/>
            <a:chOff x="876675" y="3397975"/>
            <a:chExt cx="7607550" cy="752400"/>
          </a:xfrm>
        </p:grpSpPr>
        <p:sp>
          <p:nvSpPr>
            <p:cNvPr id="313" name="Google Shape;313;p33"/>
            <p:cNvSpPr/>
            <p:nvPr/>
          </p:nvSpPr>
          <p:spPr>
            <a:xfrm>
              <a:off x="876675" y="3496227"/>
              <a:ext cx="555900" cy="5559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pen Sans ExtraBold"/>
                  <a:ea typeface="Open Sans ExtraBold"/>
                  <a:cs typeface="Open Sans ExtraBold"/>
                  <a:sym typeface="Open Sans ExtraBold"/>
                </a:rPr>
                <a:t>2</a:t>
              </a:r>
              <a:endParaRPr sz="2600">
                <a:latin typeface="Open Sans ExtraBold"/>
                <a:ea typeface="Open Sans ExtraBold"/>
                <a:cs typeface="Open Sans ExtraBold"/>
                <a:sym typeface="Open Sans ExtraBold"/>
              </a:endParaRPr>
            </a:p>
          </p:txBody>
        </p:sp>
        <p:sp>
          <p:nvSpPr>
            <p:cNvPr id="314" name="Google Shape;314;p33"/>
            <p:cNvSpPr txBox="1"/>
            <p:nvPr/>
          </p:nvSpPr>
          <p:spPr>
            <a:xfrm>
              <a:off x="1714725" y="3397975"/>
              <a:ext cx="67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Open Sans"/>
                  <a:ea typeface="Open Sans"/>
                  <a:cs typeface="Open Sans"/>
                  <a:sym typeface="Open Sans"/>
                </a:rPr>
                <a:t>Lightweight database (SQLite or NoSQL)</a:t>
              </a:r>
              <a:endParaRPr sz="2400">
                <a:latin typeface="Open Sans"/>
                <a:ea typeface="Open Sans"/>
                <a:cs typeface="Open Sans"/>
                <a:sym typeface="Open Sans"/>
              </a:endParaRPr>
            </a:p>
          </p:txBody>
        </p:sp>
      </p:grpSp>
      <p:sp>
        <p:nvSpPr>
          <p:cNvPr id="315" name="Google Shape;315;p33"/>
          <p:cNvSpPr txBox="1"/>
          <p:nvPr>
            <p:ph type="title"/>
          </p:nvPr>
        </p:nvSpPr>
        <p:spPr>
          <a:xfrm>
            <a:off x="161550" y="15554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353535"/>
                </a:solidFill>
                <a:latin typeface="Open Sans"/>
                <a:ea typeface="Open Sans"/>
                <a:cs typeface="Open Sans"/>
                <a:sym typeface="Open Sans"/>
              </a:rPr>
              <a:t>Music player phone app searchable collection browser</a:t>
            </a:r>
            <a:endParaRPr b="1" sz="2500">
              <a:solidFill>
                <a:srgbClr val="353535"/>
              </a:solidFill>
              <a:latin typeface="Open Sans"/>
              <a:ea typeface="Open Sans"/>
              <a:cs typeface="Open Sans"/>
              <a:sym typeface="Open Sans"/>
            </a:endParaRPr>
          </a:p>
        </p:txBody>
      </p:sp>
      <p:grpSp>
        <p:nvGrpSpPr>
          <p:cNvPr id="316" name="Google Shape;316;p33"/>
          <p:cNvGrpSpPr/>
          <p:nvPr/>
        </p:nvGrpSpPr>
        <p:grpSpPr>
          <a:xfrm>
            <a:off x="383475" y="5584125"/>
            <a:ext cx="7501050" cy="752400"/>
            <a:chOff x="876675" y="4683200"/>
            <a:chExt cx="7501050" cy="752400"/>
          </a:xfrm>
        </p:grpSpPr>
        <p:sp>
          <p:nvSpPr>
            <p:cNvPr id="317" name="Google Shape;317;p33"/>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318" name="Google Shape;318;p33"/>
            <p:cNvSpPr txBox="1"/>
            <p:nvPr/>
          </p:nvSpPr>
          <p:spPr>
            <a:xfrm>
              <a:off x="1714725" y="4683200"/>
              <a:ext cx="6663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Database (MySQL, PostgreSQL, CockroachDB)</a:t>
              </a:r>
              <a:endParaRPr sz="2400">
                <a:solidFill>
                  <a:srgbClr val="FFFFFF"/>
                </a:solidFill>
                <a:latin typeface="Open Sans"/>
                <a:ea typeface="Open Sans"/>
                <a:cs typeface="Open Sans"/>
                <a:sym typeface="Open Sans"/>
              </a:endParaRPr>
            </a:p>
          </p:txBody>
        </p:sp>
      </p:grpSp>
      <p:sp>
        <p:nvSpPr>
          <p:cNvPr id="319" name="Google Shape;319;p33"/>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0" name="Google Shape;320;p33"/>
          <p:cNvSpPr txBox="1"/>
          <p:nvPr/>
        </p:nvSpPr>
        <p:spPr>
          <a:xfrm>
            <a:off x="1852200" y="819913"/>
            <a:ext cx="5439600" cy="1050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5000">
                <a:solidFill>
                  <a:srgbClr val="5EA5E5"/>
                </a:solidFill>
                <a:latin typeface="Open Sans"/>
                <a:ea typeface="Open Sans"/>
                <a:cs typeface="Open Sans"/>
                <a:sym typeface="Open Sans"/>
              </a:rPr>
              <a:t>Case:</a:t>
            </a:r>
            <a:endParaRPr sz="5000">
              <a:solidFill>
                <a:srgbClr val="5EA5E5"/>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4"/>
          <p:cNvSpPr/>
          <p:nvPr/>
        </p:nvSpPr>
        <p:spPr>
          <a:xfrm>
            <a:off x="256900" y="5603325"/>
            <a:ext cx="8008500" cy="7140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326" name="Google Shape;326;p34"/>
          <p:cNvSpPr/>
          <p:nvPr/>
        </p:nvSpPr>
        <p:spPr>
          <a:xfrm>
            <a:off x="256900" y="4241900"/>
            <a:ext cx="8008500" cy="7140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327" name="Google Shape;327;p34"/>
          <p:cNvSpPr/>
          <p:nvPr/>
        </p:nvSpPr>
        <p:spPr>
          <a:xfrm>
            <a:off x="256900" y="2994375"/>
            <a:ext cx="8008500" cy="7140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328" name="Google Shape;328;p34"/>
          <p:cNvGrpSpPr/>
          <p:nvPr/>
        </p:nvGrpSpPr>
        <p:grpSpPr>
          <a:xfrm>
            <a:off x="383475" y="2975175"/>
            <a:ext cx="5810850" cy="752400"/>
            <a:chOff x="876675" y="2074250"/>
            <a:chExt cx="5810850" cy="752400"/>
          </a:xfrm>
        </p:grpSpPr>
        <p:sp>
          <p:nvSpPr>
            <p:cNvPr id="329" name="Google Shape;329;p34"/>
            <p:cNvSpPr/>
            <p:nvPr/>
          </p:nvSpPr>
          <p:spPr>
            <a:xfrm>
              <a:off x="876675" y="22110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330" name="Google Shape;330;p34"/>
            <p:cNvSpPr txBox="1"/>
            <p:nvPr/>
          </p:nvSpPr>
          <p:spPr>
            <a:xfrm>
              <a:off x="1714725" y="2074250"/>
              <a:ext cx="49728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Formatted text file (JSON, CSV)</a:t>
              </a:r>
              <a:endParaRPr sz="2400">
                <a:solidFill>
                  <a:srgbClr val="FFFFFF"/>
                </a:solidFill>
                <a:latin typeface="Open Sans"/>
                <a:ea typeface="Open Sans"/>
                <a:cs typeface="Open Sans"/>
                <a:sym typeface="Open Sans"/>
              </a:endParaRPr>
            </a:p>
          </p:txBody>
        </p:sp>
      </p:grpSp>
      <p:grpSp>
        <p:nvGrpSpPr>
          <p:cNvPr id="331" name="Google Shape;331;p34"/>
          <p:cNvGrpSpPr/>
          <p:nvPr/>
        </p:nvGrpSpPr>
        <p:grpSpPr>
          <a:xfrm>
            <a:off x="383475" y="4222700"/>
            <a:ext cx="7607550" cy="752400"/>
            <a:chOff x="876675" y="3397975"/>
            <a:chExt cx="7607550" cy="752400"/>
          </a:xfrm>
        </p:grpSpPr>
        <p:sp>
          <p:nvSpPr>
            <p:cNvPr id="332" name="Google Shape;332;p34"/>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333" name="Google Shape;333;p34"/>
            <p:cNvSpPr txBox="1"/>
            <p:nvPr/>
          </p:nvSpPr>
          <p:spPr>
            <a:xfrm>
              <a:off x="1714725" y="3397975"/>
              <a:ext cx="67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Lightweight database (SQLite or NoSQL)</a:t>
              </a:r>
              <a:endParaRPr sz="2400">
                <a:solidFill>
                  <a:srgbClr val="FFFFFF"/>
                </a:solidFill>
                <a:latin typeface="Open Sans"/>
                <a:ea typeface="Open Sans"/>
                <a:cs typeface="Open Sans"/>
                <a:sym typeface="Open Sans"/>
              </a:endParaRPr>
            </a:p>
          </p:txBody>
        </p:sp>
      </p:grpSp>
      <p:sp>
        <p:nvSpPr>
          <p:cNvPr id="334" name="Google Shape;334;p34"/>
          <p:cNvSpPr txBox="1"/>
          <p:nvPr>
            <p:ph type="title"/>
          </p:nvPr>
        </p:nvSpPr>
        <p:spPr>
          <a:xfrm>
            <a:off x="161550" y="15554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Online forum (Tumblr, Discourse)</a:t>
            </a:r>
            <a:endParaRPr b="1" sz="3000">
              <a:solidFill>
                <a:srgbClr val="353535"/>
              </a:solidFill>
              <a:latin typeface="Open Sans"/>
              <a:ea typeface="Open Sans"/>
              <a:cs typeface="Open Sans"/>
              <a:sym typeface="Open Sans"/>
            </a:endParaRPr>
          </a:p>
        </p:txBody>
      </p:sp>
      <p:grpSp>
        <p:nvGrpSpPr>
          <p:cNvPr id="335" name="Google Shape;335;p34"/>
          <p:cNvGrpSpPr/>
          <p:nvPr/>
        </p:nvGrpSpPr>
        <p:grpSpPr>
          <a:xfrm>
            <a:off x="383475" y="5584125"/>
            <a:ext cx="7501050" cy="752400"/>
            <a:chOff x="876675" y="4683200"/>
            <a:chExt cx="7501050" cy="752400"/>
          </a:xfrm>
        </p:grpSpPr>
        <p:sp>
          <p:nvSpPr>
            <p:cNvPr id="336" name="Google Shape;336;p34"/>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337" name="Google Shape;337;p34"/>
            <p:cNvSpPr txBox="1"/>
            <p:nvPr/>
          </p:nvSpPr>
          <p:spPr>
            <a:xfrm>
              <a:off x="1714725" y="4683200"/>
              <a:ext cx="6663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Database (MySQL, PostgreSQL, CockroachDB)</a:t>
              </a:r>
              <a:endParaRPr sz="2400">
                <a:solidFill>
                  <a:srgbClr val="FFFFFF"/>
                </a:solidFill>
                <a:latin typeface="Open Sans"/>
                <a:ea typeface="Open Sans"/>
                <a:cs typeface="Open Sans"/>
                <a:sym typeface="Open Sans"/>
              </a:endParaRPr>
            </a:p>
          </p:txBody>
        </p:sp>
      </p:grpSp>
      <p:sp>
        <p:nvSpPr>
          <p:cNvPr id="338" name="Google Shape;338;p34"/>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9" name="Google Shape;339;p34"/>
          <p:cNvSpPr txBox="1"/>
          <p:nvPr/>
        </p:nvSpPr>
        <p:spPr>
          <a:xfrm>
            <a:off x="1852200" y="819913"/>
            <a:ext cx="5439600" cy="1050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5000">
                <a:solidFill>
                  <a:srgbClr val="5EA5E5"/>
                </a:solidFill>
                <a:latin typeface="Open Sans"/>
                <a:ea typeface="Open Sans"/>
                <a:cs typeface="Open Sans"/>
                <a:sym typeface="Open Sans"/>
              </a:rPr>
              <a:t>Case:</a:t>
            </a:r>
            <a:endParaRPr sz="5000">
              <a:solidFill>
                <a:srgbClr val="5EA5E5"/>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35"/>
          <p:cNvSpPr/>
          <p:nvPr/>
        </p:nvSpPr>
        <p:spPr>
          <a:xfrm>
            <a:off x="256900" y="5603325"/>
            <a:ext cx="8008500" cy="714000"/>
          </a:xfrm>
          <a:prstGeom prst="homePlate">
            <a:avLst>
              <a:gd fmla="val 65643" name="adj"/>
            </a:avLst>
          </a:prstGeom>
          <a:solidFill>
            <a:srgbClr val="FFD966"/>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345" name="Google Shape;345;p35"/>
          <p:cNvSpPr/>
          <p:nvPr/>
        </p:nvSpPr>
        <p:spPr>
          <a:xfrm>
            <a:off x="256900" y="4241900"/>
            <a:ext cx="8008500" cy="7140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346" name="Google Shape;346;p35"/>
          <p:cNvSpPr/>
          <p:nvPr/>
        </p:nvSpPr>
        <p:spPr>
          <a:xfrm>
            <a:off x="256900" y="2994375"/>
            <a:ext cx="8008500" cy="7140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347" name="Google Shape;347;p35"/>
          <p:cNvGrpSpPr/>
          <p:nvPr/>
        </p:nvGrpSpPr>
        <p:grpSpPr>
          <a:xfrm>
            <a:off x="383475" y="2975175"/>
            <a:ext cx="5810850" cy="752400"/>
            <a:chOff x="876675" y="2074250"/>
            <a:chExt cx="5810850" cy="752400"/>
          </a:xfrm>
        </p:grpSpPr>
        <p:sp>
          <p:nvSpPr>
            <p:cNvPr id="348" name="Google Shape;348;p35"/>
            <p:cNvSpPr/>
            <p:nvPr/>
          </p:nvSpPr>
          <p:spPr>
            <a:xfrm>
              <a:off x="876675" y="22110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349" name="Google Shape;349;p35"/>
            <p:cNvSpPr txBox="1"/>
            <p:nvPr/>
          </p:nvSpPr>
          <p:spPr>
            <a:xfrm>
              <a:off x="1714725" y="2074250"/>
              <a:ext cx="49728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Formatted text file (JSON, CSV)</a:t>
              </a:r>
              <a:endParaRPr sz="2400">
                <a:solidFill>
                  <a:srgbClr val="FFFFFF"/>
                </a:solidFill>
                <a:latin typeface="Open Sans"/>
                <a:ea typeface="Open Sans"/>
                <a:cs typeface="Open Sans"/>
                <a:sym typeface="Open Sans"/>
              </a:endParaRPr>
            </a:p>
          </p:txBody>
        </p:sp>
      </p:grpSp>
      <p:grpSp>
        <p:nvGrpSpPr>
          <p:cNvPr id="350" name="Google Shape;350;p35"/>
          <p:cNvGrpSpPr/>
          <p:nvPr/>
        </p:nvGrpSpPr>
        <p:grpSpPr>
          <a:xfrm>
            <a:off x="383475" y="4222700"/>
            <a:ext cx="7607550" cy="752400"/>
            <a:chOff x="876675" y="3397975"/>
            <a:chExt cx="7607550" cy="752400"/>
          </a:xfrm>
        </p:grpSpPr>
        <p:sp>
          <p:nvSpPr>
            <p:cNvPr id="351" name="Google Shape;351;p35"/>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352" name="Google Shape;352;p35"/>
            <p:cNvSpPr txBox="1"/>
            <p:nvPr/>
          </p:nvSpPr>
          <p:spPr>
            <a:xfrm>
              <a:off x="1714725" y="3397975"/>
              <a:ext cx="67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Lightweight database (SQLite or NoSQL)</a:t>
              </a:r>
              <a:endParaRPr sz="2400">
                <a:solidFill>
                  <a:srgbClr val="FFFFFF"/>
                </a:solidFill>
                <a:latin typeface="Open Sans"/>
                <a:ea typeface="Open Sans"/>
                <a:cs typeface="Open Sans"/>
                <a:sym typeface="Open Sans"/>
              </a:endParaRPr>
            </a:p>
          </p:txBody>
        </p:sp>
      </p:grpSp>
      <p:sp>
        <p:nvSpPr>
          <p:cNvPr id="353" name="Google Shape;353;p35"/>
          <p:cNvSpPr txBox="1"/>
          <p:nvPr>
            <p:ph type="title"/>
          </p:nvPr>
        </p:nvSpPr>
        <p:spPr>
          <a:xfrm>
            <a:off x="161550" y="15554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Online forum (Tumblr, Discourse)</a:t>
            </a:r>
            <a:endParaRPr b="1" sz="3000">
              <a:solidFill>
                <a:srgbClr val="353535"/>
              </a:solidFill>
              <a:latin typeface="Open Sans"/>
              <a:ea typeface="Open Sans"/>
              <a:cs typeface="Open Sans"/>
              <a:sym typeface="Open Sans"/>
            </a:endParaRPr>
          </a:p>
        </p:txBody>
      </p:sp>
      <p:grpSp>
        <p:nvGrpSpPr>
          <p:cNvPr id="354" name="Google Shape;354;p35"/>
          <p:cNvGrpSpPr/>
          <p:nvPr/>
        </p:nvGrpSpPr>
        <p:grpSpPr>
          <a:xfrm>
            <a:off x="383475" y="5584125"/>
            <a:ext cx="7501050" cy="752400"/>
            <a:chOff x="876675" y="4683200"/>
            <a:chExt cx="7501050" cy="752400"/>
          </a:xfrm>
        </p:grpSpPr>
        <p:sp>
          <p:nvSpPr>
            <p:cNvPr id="355" name="Google Shape;355;p35"/>
            <p:cNvSpPr/>
            <p:nvPr/>
          </p:nvSpPr>
          <p:spPr>
            <a:xfrm>
              <a:off x="876675" y="4781450"/>
              <a:ext cx="555900" cy="5559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Open Sans ExtraBold"/>
                  <a:ea typeface="Open Sans ExtraBold"/>
                  <a:cs typeface="Open Sans ExtraBold"/>
                  <a:sym typeface="Open Sans ExtraBold"/>
                </a:rPr>
                <a:t>3</a:t>
              </a:r>
              <a:endParaRPr sz="2600">
                <a:latin typeface="Open Sans ExtraBold"/>
                <a:ea typeface="Open Sans ExtraBold"/>
                <a:cs typeface="Open Sans ExtraBold"/>
                <a:sym typeface="Open Sans ExtraBold"/>
              </a:endParaRPr>
            </a:p>
          </p:txBody>
        </p:sp>
        <p:sp>
          <p:nvSpPr>
            <p:cNvPr id="356" name="Google Shape;356;p35"/>
            <p:cNvSpPr txBox="1"/>
            <p:nvPr/>
          </p:nvSpPr>
          <p:spPr>
            <a:xfrm>
              <a:off x="1714725" y="4683200"/>
              <a:ext cx="6663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Open Sans"/>
                  <a:ea typeface="Open Sans"/>
                  <a:cs typeface="Open Sans"/>
                  <a:sym typeface="Open Sans"/>
                </a:rPr>
                <a:t>Database (MySQL, PostgreSQL, CockroachDB)</a:t>
              </a:r>
              <a:endParaRPr sz="2400">
                <a:latin typeface="Open Sans"/>
                <a:ea typeface="Open Sans"/>
                <a:cs typeface="Open Sans"/>
                <a:sym typeface="Open Sans"/>
              </a:endParaRPr>
            </a:p>
          </p:txBody>
        </p:sp>
      </p:grpSp>
      <p:sp>
        <p:nvSpPr>
          <p:cNvPr id="357" name="Google Shape;357;p35"/>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8" name="Google Shape;358;p35"/>
          <p:cNvSpPr txBox="1"/>
          <p:nvPr/>
        </p:nvSpPr>
        <p:spPr>
          <a:xfrm>
            <a:off x="1852200" y="819913"/>
            <a:ext cx="5439600" cy="1050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5000">
                <a:solidFill>
                  <a:srgbClr val="5EA5E5"/>
                </a:solidFill>
                <a:latin typeface="Open Sans"/>
                <a:ea typeface="Open Sans"/>
                <a:cs typeface="Open Sans"/>
                <a:sym typeface="Open Sans"/>
              </a:rPr>
              <a:t>Case:</a:t>
            </a:r>
            <a:endParaRPr sz="5000">
              <a:solidFill>
                <a:srgbClr val="5EA5E5"/>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grpSp>
        <p:nvGrpSpPr>
          <p:cNvPr id="363" name="Google Shape;363;p36"/>
          <p:cNvGrpSpPr/>
          <p:nvPr/>
        </p:nvGrpSpPr>
        <p:grpSpPr>
          <a:xfrm>
            <a:off x="390150" y="2149550"/>
            <a:ext cx="5810850" cy="752400"/>
            <a:chOff x="876675" y="2074250"/>
            <a:chExt cx="5810850" cy="752400"/>
          </a:xfrm>
        </p:grpSpPr>
        <p:sp>
          <p:nvSpPr>
            <p:cNvPr id="364" name="Google Shape;364;p36"/>
            <p:cNvSpPr/>
            <p:nvPr/>
          </p:nvSpPr>
          <p:spPr>
            <a:xfrm>
              <a:off x="876675" y="22110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365" name="Google Shape;365;p36"/>
            <p:cNvSpPr txBox="1"/>
            <p:nvPr/>
          </p:nvSpPr>
          <p:spPr>
            <a:xfrm>
              <a:off x="1714725" y="2074250"/>
              <a:ext cx="49728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A database is an organized collection of data.</a:t>
              </a:r>
              <a:endParaRPr sz="2400">
                <a:solidFill>
                  <a:srgbClr val="353535"/>
                </a:solidFill>
                <a:latin typeface="Open Sans"/>
                <a:ea typeface="Open Sans"/>
                <a:cs typeface="Open Sans"/>
                <a:sym typeface="Open Sans"/>
              </a:endParaRPr>
            </a:p>
          </p:txBody>
        </p:sp>
      </p:grpSp>
      <p:grpSp>
        <p:nvGrpSpPr>
          <p:cNvPr id="366" name="Google Shape;366;p36"/>
          <p:cNvGrpSpPr/>
          <p:nvPr/>
        </p:nvGrpSpPr>
        <p:grpSpPr>
          <a:xfrm>
            <a:off x="390150" y="3473275"/>
            <a:ext cx="5810850" cy="752400"/>
            <a:chOff x="876675" y="3397975"/>
            <a:chExt cx="5810850" cy="752400"/>
          </a:xfrm>
        </p:grpSpPr>
        <p:sp>
          <p:nvSpPr>
            <p:cNvPr id="367" name="Google Shape;367;p36"/>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368" name="Google Shape;368;p36"/>
            <p:cNvSpPr txBox="1"/>
            <p:nvPr/>
          </p:nvSpPr>
          <p:spPr>
            <a:xfrm>
              <a:off x="1714725" y="3397975"/>
              <a:ext cx="49728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Data can be anything (numbers, text, files, etc.).</a:t>
              </a:r>
              <a:endParaRPr sz="2400">
                <a:solidFill>
                  <a:srgbClr val="353535"/>
                </a:solidFill>
                <a:latin typeface="Open Sans"/>
                <a:ea typeface="Open Sans"/>
                <a:cs typeface="Open Sans"/>
                <a:sym typeface="Open Sans"/>
              </a:endParaRPr>
            </a:p>
          </p:txBody>
        </p:sp>
      </p:grpSp>
      <p:grpSp>
        <p:nvGrpSpPr>
          <p:cNvPr id="369" name="Google Shape;369;p36"/>
          <p:cNvGrpSpPr/>
          <p:nvPr/>
        </p:nvGrpSpPr>
        <p:grpSpPr>
          <a:xfrm>
            <a:off x="390150" y="4758500"/>
            <a:ext cx="5810850" cy="752400"/>
            <a:chOff x="876675" y="4683200"/>
            <a:chExt cx="5810850" cy="752400"/>
          </a:xfrm>
        </p:grpSpPr>
        <p:sp>
          <p:nvSpPr>
            <p:cNvPr id="370" name="Google Shape;370;p36"/>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371" name="Google Shape;371;p36"/>
            <p:cNvSpPr txBox="1"/>
            <p:nvPr/>
          </p:nvSpPr>
          <p:spPr>
            <a:xfrm>
              <a:off x="1714725" y="4683200"/>
              <a:ext cx="49728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Databases allow web applications to have preserved state.</a:t>
              </a:r>
              <a:endParaRPr sz="2400">
                <a:solidFill>
                  <a:srgbClr val="353535"/>
                </a:solidFill>
                <a:latin typeface="Open Sans"/>
                <a:ea typeface="Open Sans"/>
                <a:cs typeface="Open Sans"/>
                <a:sym typeface="Open Sans"/>
              </a:endParaRPr>
            </a:p>
          </p:txBody>
        </p:sp>
      </p:grpSp>
      <p:pic>
        <p:nvPicPr>
          <p:cNvPr id="372" name="Google Shape;372;p36"/>
          <p:cNvPicPr preferRelativeResize="0"/>
          <p:nvPr/>
        </p:nvPicPr>
        <p:blipFill>
          <a:blip r:embed="rId3">
            <a:alphaModFix/>
          </a:blip>
          <a:stretch>
            <a:fillRect/>
          </a:stretch>
        </p:blipFill>
        <p:spPr>
          <a:xfrm>
            <a:off x="5760725" y="2070100"/>
            <a:ext cx="3558750" cy="3558750"/>
          </a:xfrm>
          <a:prstGeom prst="rect">
            <a:avLst/>
          </a:prstGeom>
          <a:noFill/>
          <a:ln>
            <a:noFill/>
          </a:ln>
        </p:spPr>
      </p:pic>
      <p:sp>
        <p:nvSpPr>
          <p:cNvPr id="373" name="Google Shape;373;p36"/>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4" name="Google Shape;374;p36"/>
          <p:cNvSpPr txBox="1"/>
          <p:nvPr>
            <p:ph type="title"/>
          </p:nvPr>
        </p:nvSpPr>
        <p:spPr>
          <a:xfrm>
            <a:off x="161550" y="64580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Database Basics</a:t>
            </a:r>
            <a:endParaRPr b="1" sz="3000">
              <a:solidFill>
                <a:srgbClr val="353535"/>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37"/>
          <p:cNvSpPr txBox="1"/>
          <p:nvPr>
            <p:ph type="title"/>
          </p:nvPr>
        </p:nvSpPr>
        <p:spPr>
          <a:xfrm>
            <a:off x="161550" y="64580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Database Management System (DBMS)</a:t>
            </a:r>
            <a:endParaRPr b="1" sz="3000">
              <a:solidFill>
                <a:srgbClr val="353535"/>
              </a:solidFill>
              <a:latin typeface="Open Sans"/>
              <a:ea typeface="Open Sans"/>
              <a:cs typeface="Open Sans"/>
              <a:sym typeface="Open Sans"/>
            </a:endParaRPr>
          </a:p>
        </p:txBody>
      </p:sp>
      <p:sp>
        <p:nvSpPr>
          <p:cNvPr id="380" name="Google Shape;380;p37"/>
          <p:cNvSpPr txBox="1"/>
          <p:nvPr/>
        </p:nvSpPr>
        <p:spPr>
          <a:xfrm>
            <a:off x="161550" y="1521500"/>
            <a:ext cx="8694900" cy="9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400">
                <a:solidFill>
                  <a:srgbClr val="353535"/>
                </a:solidFill>
                <a:latin typeface="Open Sans"/>
                <a:ea typeface="Open Sans"/>
                <a:cs typeface="Open Sans"/>
                <a:sym typeface="Open Sans"/>
              </a:rPr>
              <a:t>A Database Management System (DBMS) is software that lets you </a:t>
            </a:r>
            <a:r>
              <a:rPr b="1" i="1" lang="en" sz="2400">
                <a:solidFill>
                  <a:srgbClr val="353535"/>
                </a:solidFill>
                <a:latin typeface="Open Sans"/>
                <a:ea typeface="Open Sans"/>
                <a:cs typeface="Open Sans"/>
                <a:sym typeface="Open Sans"/>
              </a:rPr>
              <a:t>manage database structure and data</a:t>
            </a:r>
            <a:r>
              <a:rPr i="1" lang="en" sz="2400">
                <a:solidFill>
                  <a:srgbClr val="353535"/>
                </a:solidFill>
                <a:latin typeface="Open Sans"/>
                <a:ea typeface="Open Sans"/>
                <a:cs typeface="Open Sans"/>
                <a:sym typeface="Open Sans"/>
              </a:rPr>
              <a:t>.  </a:t>
            </a:r>
            <a:endParaRPr i="1" sz="2400">
              <a:solidFill>
                <a:srgbClr val="353535"/>
              </a:solidFill>
              <a:latin typeface="Open Sans"/>
              <a:ea typeface="Open Sans"/>
              <a:cs typeface="Open Sans"/>
              <a:sym typeface="Open Sans"/>
            </a:endParaRPr>
          </a:p>
        </p:txBody>
      </p:sp>
      <p:grpSp>
        <p:nvGrpSpPr>
          <p:cNvPr id="381" name="Google Shape;381;p37"/>
          <p:cNvGrpSpPr/>
          <p:nvPr/>
        </p:nvGrpSpPr>
        <p:grpSpPr>
          <a:xfrm>
            <a:off x="256150" y="2802025"/>
            <a:ext cx="4113600" cy="3591600"/>
            <a:chOff x="224750" y="3102525"/>
            <a:chExt cx="4113600" cy="3591600"/>
          </a:xfrm>
        </p:grpSpPr>
        <p:sp>
          <p:nvSpPr>
            <p:cNvPr id="382" name="Google Shape;382;p37"/>
            <p:cNvSpPr/>
            <p:nvPr/>
          </p:nvSpPr>
          <p:spPr>
            <a:xfrm>
              <a:off x="224750" y="3102525"/>
              <a:ext cx="4113600" cy="3591600"/>
            </a:xfrm>
            <a:prstGeom prst="rect">
              <a:avLst/>
            </a:prstGeom>
            <a:solidFill>
              <a:srgbClr val="5EA5E5"/>
            </a:solidFill>
            <a:ln cap="flat" cmpd="sng" w="76200">
              <a:solidFill>
                <a:srgbClr val="353535"/>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800">
                <a:solidFill>
                  <a:srgbClr val="353535"/>
                </a:solidFill>
                <a:latin typeface="Open Sans"/>
                <a:ea typeface="Open Sans"/>
                <a:cs typeface="Open Sans"/>
                <a:sym typeface="Open Sans"/>
              </a:endParaRPr>
            </a:p>
          </p:txBody>
        </p:sp>
        <p:sp>
          <p:nvSpPr>
            <p:cNvPr id="383" name="Google Shape;383;p37"/>
            <p:cNvSpPr txBox="1"/>
            <p:nvPr/>
          </p:nvSpPr>
          <p:spPr>
            <a:xfrm>
              <a:off x="372800" y="3245925"/>
              <a:ext cx="38175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D966"/>
                  </a:solidFill>
                  <a:latin typeface="Open Sans"/>
                  <a:ea typeface="Open Sans"/>
                  <a:cs typeface="Open Sans"/>
                  <a:sym typeface="Open Sans"/>
                </a:rPr>
                <a:t>Key Responsibilities</a:t>
              </a:r>
              <a:endParaRPr b="1" sz="2400">
                <a:solidFill>
                  <a:srgbClr val="FFD966"/>
                </a:solidFill>
                <a:latin typeface="Open Sans"/>
                <a:ea typeface="Open Sans"/>
                <a:cs typeface="Open Sans"/>
                <a:sym typeface="Open Sans"/>
              </a:endParaRPr>
            </a:p>
            <a:p>
              <a:pPr indent="0" lvl="0" marL="0" rtl="0" algn="l">
                <a:spcBef>
                  <a:spcPts val="0"/>
                </a:spcBef>
                <a:spcAft>
                  <a:spcPts val="0"/>
                </a:spcAft>
                <a:buNone/>
              </a:pPr>
              <a:r>
                <a:t/>
              </a:r>
              <a:endParaRPr sz="2000">
                <a:solidFill>
                  <a:srgbClr val="353535"/>
                </a:solidFill>
                <a:latin typeface="Open Sans SemiBold"/>
                <a:ea typeface="Open Sans SemiBold"/>
                <a:cs typeface="Open Sans SemiBold"/>
                <a:sym typeface="Open Sans SemiBold"/>
              </a:endParaRPr>
            </a:p>
            <a:p>
              <a:pPr indent="-368300" lvl="0" marL="457200" rtl="0" algn="l">
                <a:spcBef>
                  <a:spcPts val="0"/>
                </a:spcBef>
                <a:spcAft>
                  <a:spcPts val="0"/>
                </a:spcAft>
                <a:buClr>
                  <a:srgbClr val="FFFFFF"/>
                </a:buClr>
                <a:buSzPts val="2200"/>
                <a:buFont typeface="Open Sans"/>
                <a:buAutoNum type="arabicPeriod"/>
              </a:pPr>
              <a:r>
                <a:rPr b="1" lang="en" sz="2200">
                  <a:solidFill>
                    <a:srgbClr val="FFFFFF"/>
                  </a:solidFill>
                  <a:latin typeface="Open Sans"/>
                  <a:ea typeface="Open Sans"/>
                  <a:cs typeface="Open Sans"/>
                  <a:sym typeface="Open Sans"/>
                </a:rPr>
                <a:t>Querying:</a:t>
              </a:r>
              <a:br>
                <a:rPr b="1" lang="en" sz="2200">
                  <a:solidFill>
                    <a:srgbClr val="FFFFFF"/>
                  </a:solidFill>
                  <a:latin typeface="Open Sans"/>
                  <a:ea typeface="Open Sans"/>
                  <a:cs typeface="Open Sans"/>
                  <a:sym typeface="Open Sans"/>
                </a:rPr>
              </a:br>
              <a:r>
                <a:rPr lang="en" sz="2000">
                  <a:solidFill>
                    <a:srgbClr val="FFFFFF"/>
                  </a:solidFill>
                  <a:latin typeface="Open Sans SemiBold"/>
                  <a:ea typeface="Open Sans SemiBold"/>
                  <a:cs typeface="Open Sans SemiBold"/>
                  <a:sym typeface="Open Sans SemiBold"/>
                </a:rPr>
                <a:t>Processing commands to interact with the data.</a:t>
              </a:r>
              <a:br>
                <a:rPr lang="en" sz="2000">
                  <a:solidFill>
                    <a:srgbClr val="FFFFFF"/>
                  </a:solidFill>
                  <a:latin typeface="Open Sans SemiBold"/>
                  <a:ea typeface="Open Sans SemiBold"/>
                  <a:cs typeface="Open Sans SemiBold"/>
                  <a:sym typeface="Open Sans SemiBold"/>
                </a:rPr>
              </a:br>
              <a:endParaRPr sz="2000">
                <a:solidFill>
                  <a:srgbClr val="FFFFFF"/>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sz="1600">
                <a:solidFill>
                  <a:srgbClr val="FFFFFF"/>
                </a:solidFill>
                <a:latin typeface="Open Sans SemiBold"/>
                <a:ea typeface="Open Sans SemiBold"/>
                <a:cs typeface="Open Sans SemiBold"/>
                <a:sym typeface="Open Sans SemiBold"/>
              </a:endParaRPr>
            </a:p>
            <a:p>
              <a:pPr indent="-368300" lvl="0" marL="457200" rtl="0" algn="l">
                <a:spcBef>
                  <a:spcPts val="0"/>
                </a:spcBef>
                <a:spcAft>
                  <a:spcPts val="0"/>
                </a:spcAft>
                <a:buClr>
                  <a:srgbClr val="FFFFFF"/>
                </a:buClr>
                <a:buSzPts val="2200"/>
                <a:buFont typeface="Open Sans"/>
                <a:buAutoNum type="arabicPeriod"/>
              </a:pPr>
              <a:r>
                <a:rPr b="1" lang="en" sz="2000">
                  <a:solidFill>
                    <a:srgbClr val="FFFFFF"/>
                  </a:solidFill>
                  <a:latin typeface="Open Sans"/>
                  <a:ea typeface="Open Sans"/>
                  <a:cs typeface="Open Sans"/>
                  <a:sym typeface="Open Sans"/>
                </a:rPr>
                <a:t>Storage</a:t>
              </a:r>
              <a:r>
                <a:rPr lang="en" sz="2000">
                  <a:solidFill>
                    <a:srgbClr val="FFFFFF"/>
                  </a:solidFill>
                  <a:latin typeface="Open Sans SemiBold"/>
                  <a:ea typeface="Open Sans SemiBold"/>
                  <a:cs typeface="Open Sans SemiBold"/>
                  <a:sym typeface="Open Sans SemiBold"/>
                </a:rPr>
                <a:t>:</a:t>
              </a:r>
              <a:br>
                <a:rPr lang="en" sz="2000">
                  <a:solidFill>
                    <a:srgbClr val="FFFFFF"/>
                  </a:solidFill>
                  <a:latin typeface="Open Sans SemiBold"/>
                  <a:ea typeface="Open Sans SemiBold"/>
                  <a:cs typeface="Open Sans SemiBold"/>
                  <a:sym typeface="Open Sans SemiBold"/>
                </a:rPr>
              </a:br>
              <a:r>
                <a:rPr lang="en" sz="2000">
                  <a:solidFill>
                    <a:srgbClr val="FFFFFF"/>
                  </a:solidFill>
                  <a:latin typeface="Open Sans SemiBold"/>
                  <a:ea typeface="Open Sans SemiBold"/>
                  <a:cs typeface="Open Sans SemiBold"/>
                  <a:sym typeface="Open Sans SemiBold"/>
                </a:rPr>
                <a:t>Managing how the data is stored in the database.</a:t>
              </a:r>
              <a:endParaRPr sz="2000">
                <a:solidFill>
                  <a:srgbClr val="FFFFFF"/>
                </a:solidFill>
                <a:latin typeface="Open Sans SemiBold"/>
                <a:ea typeface="Open Sans SemiBold"/>
                <a:cs typeface="Open Sans SemiBold"/>
                <a:sym typeface="Open Sans SemiBold"/>
              </a:endParaRPr>
            </a:p>
          </p:txBody>
        </p:sp>
      </p:grpSp>
      <p:sp>
        <p:nvSpPr>
          <p:cNvPr id="384" name="Google Shape;384;p37"/>
          <p:cNvSpPr/>
          <p:nvPr/>
        </p:nvSpPr>
        <p:spPr>
          <a:xfrm>
            <a:off x="4774250" y="2802025"/>
            <a:ext cx="4113600" cy="3591600"/>
          </a:xfrm>
          <a:prstGeom prst="rect">
            <a:avLst/>
          </a:prstGeom>
          <a:solidFill>
            <a:srgbClr val="5EA5E5"/>
          </a:solidFill>
          <a:ln cap="flat" cmpd="sng" w="76200">
            <a:solidFill>
              <a:srgbClr val="353535"/>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800">
              <a:solidFill>
                <a:srgbClr val="353535"/>
              </a:solidFill>
              <a:latin typeface="Open Sans"/>
              <a:ea typeface="Open Sans"/>
              <a:cs typeface="Open Sans"/>
              <a:sym typeface="Open Sans"/>
            </a:endParaRPr>
          </a:p>
        </p:txBody>
      </p:sp>
      <p:sp>
        <p:nvSpPr>
          <p:cNvPr id="385" name="Google Shape;385;p37"/>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6" name="Google Shape;386;p37"/>
          <p:cNvSpPr txBox="1"/>
          <p:nvPr/>
        </p:nvSpPr>
        <p:spPr>
          <a:xfrm>
            <a:off x="4922300" y="2920250"/>
            <a:ext cx="38175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D966"/>
                </a:solidFill>
                <a:latin typeface="Open Sans"/>
                <a:ea typeface="Open Sans"/>
                <a:cs typeface="Open Sans"/>
                <a:sym typeface="Open Sans"/>
              </a:rPr>
              <a:t>Group Activity</a:t>
            </a:r>
            <a:endParaRPr b="1" sz="2400">
              <a:solidFill>
                <a:srgbClr val="FFD966"/>
              </a:solidFill>
              <a:latin typeface="Open Sans"/>
              <a:ea typeface="Open Sans"/>
              <a:cs typeface="Open Sans"/>
              <a:sym typeface="Open Sans"/>
            </a:endParaRPr>
          </a:p>
          <a:p>
            <a:pPr indent="0" lvl="0" marL="0" rtl="0" algn="l">
              <a:spcBef>
                <a:spcPts val="0"/>
              </a:spcBef>
              <a:spcAft>
                <a:spcPts val="0"/>
              </a:spcAft>
              <a:buNone/>
            </a:pPr>
            <a:r>
              <a:t/>
            </a:r>
            <a:endParaRPr sz="2000">
              <a:solidFill>
                <a:srgbClr val="353535"/>
              </a:solidFill>
              <a:latin typeface="Open Sans SemiBold"/>
              <a:ea typeface="Open Sans SemiBold"/>
              <a:cs typeface="Open Sans SemiBold"/>
              <a:sym typeface="Open Sans SemiBold"/>
            </a:endParaRPr>
          </a:p>
          <a:p>
            <a:pPr indent="0" lvl="0" marL="0" rtl="0" algn="l">
              <a:spcBef>
                <a:spcPts val="0"/>
              </a:spcBef>
              <a:spcAft>
                <a:spcPts val="0"/>
              </a:spcAft>
              <a:buNone/>
            </a:pPr>
            <a:r>
              <a:rPr b="1" lang="en" sz="2200">
                <a:solidFill>
                  <a:srgbClr val="FFFFFF"/>
                </a:solidFill>
                <a:latin typeface="Open Sans"/>
                <a:ea typeface="Open Sans"/>
                <a:cs typeface="Open Sans"/>
                <a:sym typeface="Open Sans"/>
              </a:rPr>
              <a:t>Brainstorm</a:t>
            </a:r>
            <a:r>
              <a:rPr b="1" lang="en" sz="2200">
                <a:solidFill>
                  <a:srgbClr val="FFFFFF"/>
                </a:solidFill>
                <a:latin typeface="Open Sans"/>
                <a:ea typeface="Open Sans"/>
                <a:cs typeface="Open Sans"/>
                <a:sym typeface="Open Sans"/>
              </a:rPr>
              <a:t>:</a:t>
            </a:r>
            <a:br>
              <a:rPr b="1" lang="en" sz="2200">
                <a:solidFill>
                  <a:srgbClr val="FFFFFF"/>
                </a:solidFill>
                <a:latin typeface="Open Sans"/>
                <a:ea typeface="Open Sans"/>
                <a:cs typeface="Open Sans"/>
                <a:sym typeface="Open Sans"/>
              </a:rPr>
            </a:br>
            <a:r>
              <a:rPr lang="en" sz="2000">
                <a:solidFill>
                  <a:srgbClr val="FFFFFF"/>
                </a:solidFill>
                <a:latin typeface="Open Sans SemiBold"/>
                <a:ea typeface="Open Sans SemiBold"/>
                <a:cs typeface="Open Sans SemiBold"/>
                <a:sym typeface="Open Sans SemiBold"/>
              </a:rPr>
              <a:t>List out as many Database Management </a:t>
            </a:r>
            <a:r>
              <a:rPr lang="en" sz="2000">
                <a:solidFill>
                  <a:srgbClr val="FFFFFF"/>
                </a:solidFill>
                <a:latin typeface="Open Sans SemiBold"/>
                <a:ea typeface="Open Sans SemiBold"/>
                <a:cs typeface="Open Sans SemiBold"/>
                <a:sym typeface="Open Sans SemiBold"/>
              </a:rPr>
              <a:t>Systems</a:t>
            </a:r>
            <a:r>
              <a:rPr lang="en" sz="2000">
                <a:solidFill>
                  <a:srgbClr val="FFFFFF"/>
                </a:solidFill>
                <a:latin typeface="Open Sans SemiBold"/>
                <a:ea typeface="Open Sans SemiBold"/>
                <a:cs typeface="Open Sans SemiBold"/>
                <a:sym typeface="Open Sans SemiBold"/>
              </a:rPr>
              <a:t> as we can in 1 minute.</a:t>
            </a:r>
            <a:br>
              <a:rPr lang="en" sz="2000">
                <a:solidFill>
                  <a:srgbClr val="FFFFFF"/>
                </a:solidFill>
                <a:latin typeface="Open Sans SemiBold"/>
                <a:ea typeface="Open Sans SemiBold"/>
                <a:cs typeface="Open Sans SemiBold"/>
                <a:sym typeface="Open Sans SemiBold"/>
              </a:rPr>
            </a:br>
            <a:endParaRPr sz="2000">
              <a:solidFill>
                <a:srgbClr val="FFFFFF"/>
              </a:solidFill>
              <a:latin typeface="Open Sans SemiBold"/>
              <a:ea typeface="Open Sans SemiBold"/>
              <a:cs typeface="Open Sans SemiBold"/>
              <a:sym typeface="Open Sans SemiBold"/>
            </a:endParaRPr>
          </a:p>
          <a:p>
            <a:pPr indent="0" lvl="0" marL="0" rtl="0" algn="l">
              <a:spcBef>
                <a:spcPts val="0"/>
              </a:spcBef>
              <a:spcAft>
                <a:spcPts val="0"/>
              </a:spcAft>
              <a:buNone/>
            </a:pPr>
            <a:r>
              <a:rPr b="1" lang="en" sz="2000">
                <a:solidFill>
                  <a:srgbClr val="FFFFFF"/>
                </a:solidFill>
                <a:latin typeface="Open Sans"/>
                <a:ea typeface="Open Sans"/>
                <a:cs typeface="Open Sans"/>
                <a:sym typeface="Open Sans"/>
              </a:rPr>
              <a:t>Hint</a:t>
            </a:r>
            <a:r>
              <a:rPr lang="en" sz="2000">
                <a:solidFill>
                  <a:srgbClr val="FFFFFF"/>
                </a:solidFill>
                <a:latin typeface="Open Sans SemiBold"/>
                <a:ea typeface="Open Sans SemiBold"/>
                <a:cs typeface="Open Sans SemiBold"/>
                <a:sym typeface="Open Sans SemiBold"/>
              </a:rPr>
              <a:t>:</a:t>
            </a:r>
            <a:br>
              <a:rPr lang="en" sz="2000">
                <a:solidFill>
                  <a:srgbClr val="FFFFFF"/>
                </a:solidFill>
                <a:latin typeface="Open Sans SemiBold"/>
                <a:ea typeface="Open Sans SemiBold"/>
                <a:cs typeface="Open Sans SemiBold"/>
                <a:sym typeface="Open Sans SemiBold"/>
              </a:rPr>
            </a:br>
            <a:r>
              <a:rPr lang="en" sz="2000">
                <a:solidFill>
                  <a:srgbClr val="FFFFFF"/>
                </a:solidFill>
                <a:latin typeface="Open Sans SemiBold"/>
                <a:ea typeface="Open Sans SemiBold"/>
                <a:cs typeface="Open Sans SemiBold"/>
                <a:sym typeface="Open Sans SemiBold"/>
              </a:rPr>
              <a:t>CockroachDB is one example!</a:t>
            </a:r>
            <a:endParaRPr sz="2000">
              <a:solidFill>
                <a:srgbClr val="FFFFFF"/>
              </a:solidFill>
              <a:latin typeface="Open Sans SemiBold"/>
              <a:ea typeface="Open Sans SemiBold"/>
              <a:cs typeface="Open Sans SemiBold"/>
              <a:sym typeface="Open Sans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0"/>
          <p:cNvSpPr/>
          <p:nvPr/>
        </p:nvSpPr>
        <p:spPr>
          <a:xfrm>
            <a:off x="811938" y="1012825"/>
            <a:ext cx="2779200" cy="2779200"/>
          </a:xfrm>
          <a:prstGeom prst="rect">
            <a:avLst/>
          </a:prstGeom>
          <a:solidFill>
            <a:schemeClr val="lt2"/>
          </a:solidFill>
          <a:ln cap="flat" cmpd="sng" w="3810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rgbClr val="353535"/>
              </a:solidFill>
              <a:latin typeface="Open Sans"/>
              <a:ea typeface="Open Sans"/>
              <a:cs typeface="Open Sans"/>
              <a:sym typeface="Open Sans"/>
            </a:endParaRPr>
          </a:p>
          <a:p>
            <a:pPr indent="0" lvl="0" marL="0" rtl="0" algn="ctr">
              <a:spcBef>
                <a:spcPts val="0"/>
              </a:spcBef>
              <a:spcAft>
                <a:spcPts val="0"/>
              </a:spcAft>
              <a:buNone/>
            </a:pPr>
            <a:r>
              <a:rPr b="1" lang="en">
                <a:solidFill>
                  <a:srgbClr val="353535"/>
                </a:solidFill>
                <a:latin typeface="Open Sans"/>
                <a:ea typeface="Open Sans"/>
                <a:cs typeface="Open Sans"/>
                <a:sym typeface="Open Sans"/>
              </a:rPr>
              <a:t>[Put your Photo Here]</a:t>
            </a:r>
            <a:endParaRPr b="1">
              <a:solidFill>
                <a:srgbClr val="353535"/>
              </a:solidFill>
              <a:latin typeface="Open Sans"/>
              <a:ea typeface="Open Sans"/>
              <a:cs typeface="Open Sans"/>
              <a:sym typeface="Open Sans"/>
            </a:endParaRPr>
          </a:p>
          <a:p>
            <a:pPr indent="0" lvl="0" marL="0" rtl="0" algn="ctr">
              <a:spcBef>
                <a:spcPts val="0"/>
              </a:spcBef>
              <a:spcAft>
                <a:spcPts val="0"/>
              </a:spcAft>
              <a:buNone/>
            </a:pPr>
            <a:r>
              <a:t/>
            </a:r>
            <a:endParaRPr b="1">
              <a:solidFill>
                <a:srgbClr val="353535"/>
              </a:solidFill>
              <a:latin typeface="Open Sans"/>
              <a:ea typeface="Open Sans"/>
              <a:cs typeface="Open Sans"/>
              <a:sym typeface="Open Sans"/>
            </a:endParaRPr>
          </a:p>
        </p:txBody>
      </p:sp>
      <p:sp>
        <p:nvSpPr>
          <p:cNvPr id="138" name="Google Shape;138;p20"/>
          <p:cNvSpPr txBox="1"/>
          <p:nvPr>
            <p:ph type="title"/>
          </p:nvPr>
        </p:nvSpPr>
        <p:spPr>
          <a:xfrm>
            <a:off x="4024663" y="1731525"/>
            <a:ext cx="4307400" cy="102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5EA5E5"/>
                </a:solidFill>
                <a:latin typeface="Open Sans"/>
                <a:ea typeface="Open Sans"/>
                <a:cs typeface="Open Sans"/>
                <a:sym typeface="Open Sans"/>
              </a:rPr>
              <a:t>Welcome! My name is</a:t>
            </a:r>
            <a:endParaRPr b="1" sz="3000">
              <a:solidFill>
                <a:srgbClr val="5EA5E5"/>
              </a:solidFill>
              <a:latin typeface="Open Sans"/>
              <a:ea typeface="Open Sans"/>
              <a:cs typeface="Open Sans"/>
              <a:sym typeface="Open Sans"/>
            </a:endParaRPr>
          </a:p>
          <a:p>
            <a:pPr indent="0" lvl="0" marL="0" rtl="0" algn="l">
              <a:spcBef>
                <a:spcPts val="0"/>
              </a:spcBef>
              <a:spcAft>
                <a:spcPts val="0"/>
              </a:spcAft>
              <a:buNone/>
            </a:pPr>
            <a:r>
              <a:rPr b="1" lang="en" sz="3000">
                <a:solidFill>
                  <a:srgbClr val="353535"/>
                </a:solidFill>
                <a:latin typeface="Open Sans"/>
                <a:ea typeface="Open Sans"/>
                <a:cs typeface="Open Sans"/>
                <a:sym typeface="Open Sans"/>
              </a:rPr>
              <a:t>Sai</a:t>
            </a:r>
            <a:r>
              <a:rPr b="1" lang="en" sz="3000">
                <a:solidFill>
                  <a:srgbClr val="353535"/>
                </a:solidFill>
                <a:latin typeface="Open Sans"/>
                <a:ea typeface="Open Sans"/>
                <a:cs typeface="Open Sans"/>
                <a:sym typeface="Open Sans"/>
              </a:rPr>
              <a:t>. </a:t>
            </a:r>
            <a:endParaRPr b="1" sz="3000">
              <a:solidFill>
                <a:srgbClr val="353535"/>
              </a:solidFill>
              <a:latin typeface="Open Sans"/>
              <a:ea typeface="Open Sans"/>
              <a:cs typeface="Open Sans"/>
              <a:sym typeface="Open Sans"/>
            </a:endParaRPr>
          </a:p>
        </p:txBody>
      </p:sp>
      <p:sp>
        <p:nvSpPr>
          <p:cNvPr id="139" name="Google Shape;139;p20"/>
          <p:cNvSpPr/>
          <p:nvPr/>
        </p:nvSpPr>
        <p:spPr>
          <a:xfrm>
            <a:off x="1763100" y="42199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40" name="Google Shape;140;p20"/>
          <p:cNvSpPr/>
          <p:nvPr/>
        </p:nvSpPr>
        <p:spPr>
          <a:xfrm>
            <a:off x="1763100" y="51070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41" name="Google Shape;141;p20"/>
          <p:cNvSpPr/>
          <p:nvPr/>
        </p:nvSpPr>
        <p:spPr>
          <a:xfrm>
            <a:off x="1763100" y="5934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42" name="Google Shape;142;p20"/>
          <p:cNvSpPr txBox="1"/>
          <p:nvPr/>
        </p:nvSpPr>
        <p:spPr>
          <a:xfrm>
            <a:off x="2490000" y="4121700"/>
            <a:ext cx="4890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353535"/>
                </a:solidFill>
                <a:latin typeface="Open Sans"/>
                <a:ea typeface="Open Sans"/>
                <a:cs typeface="Open Sans"/>
                <a:sym typeface="Open Sans"/>
              </a:rPr>
              <a:t>I’m here to lead this session &amp; help you learn something new today!</a:t>
            </a:r>
            <a:endParaRPr b="1" sz="1800">
              <a:solidFill>
                <a:srgbClr val="353535"/>
              </a:solidFill>
              <a:latin typeface="Open Sans"/>
              <a:ea typeface="Open Sans"/>
              <a:cs typeface="Open Sans"/>
              <a:sym typeface="Open Sans"/>
            </a:endParaRPr>
          </a:p>
        </p:txBody>
      </p:sp>
      <p:sp>
        <p:nvSpPr>
          <p:cNvPr id="143" name="Google Shape;143;p20"/>
          <p:cNvSpPr txBox="1"/>
          <p:nvPr/>
        </p:nvSpPr>
        <p:spPr>
          <a:xfrm>
            <a:off x="2490000" y="4978950"/>
            <a:ext cx="4890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353535"/>
                </a:solidFill>
                <a:latin typeface="Open Sans"/>
                <a:ea typeface="Open Sans"/>
                <a:cs typeface="Open Sans"/>
                <a:sym typeface="Open Sans"/>
              </a:rPr>
              <a:t>I’m a Senior at Auburn.</a:t>
            </a:r>
            <a:endParaRPr b="1" sz="1800">
              <a:solidFill>
                <a:srgbClr val="353535"/>
              </a:solidFill>
              <a:latin typeface="Open Sans"/>
              <a:ea typeface="Open Sans"/>
              <a:cs typeface="Open Sans"/>
              <a:sym typeface="Open Sans"/>
            </a:endParaRPr>
          </a:p>
        </p:txBody>
      </p:sp>
      <p:sp>
        <p:nvSpPr>
          <p:cNvPr id="144" name="Google Shape;144;p20"/>
          <p:cNvSpPr txBox="1"/>
          <p:nvPr/>
        </p:nvSpPr>
        <p:spPr>
          <a:xfrm>
            <a:off x="2490000" y="5836200"/>
            <a:ext cx="4890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353535"/>
                </a:solidFill>
                <a:latin typeface="Open Sans"/>
                <a:ea typeface="Open Sans"/>
                <a:cs typeface="Open Sans"/>
                <a:sym typeface="Open Sans"/>
              </a:rPr>
              <a:t>My favorite programming language / tool is Python &amp; Go / Docker.</a:t>
            </a:r>
            <a:endParaRPr b="1" sz="1800">
              <a:solidFill>
                <a:srgbClr val="353535"/>
              </a:solidFill>
              <a:latin typeface="Open Sans"/>
              <a:ea typeface="Open Sans"/>
              <a:cs typeface="Open Sans"/>
              <a:sym typeface="Open Sans"/>
            </a:endParaRPr>
          </a:p>
        </p:txBody>
      </p:sp>
      <p:pic>
        <p:nvPicPr>
          <p:cNvPr id="145" name="Google Shape;145;p20"/>
          <p:cNvPicPr preferRelativeResize="0"/>
          <p:nvPr/>
        </p:nvPicPr>
        <p:blipFill>
          <a:blip r:embed="rId3">
            <a:alphaModFix/>
          </a:blip>
          <a:stretch>
            <a:fillRect/>
          </a:stretch>
        </p:blipFill>
        <p:spPr>
          <a:xfrm>
            <a:off x="1300740" y="1344772"/>
            <a:ext cx="1801599" cy="1801599"/>
          </a:xfrm>
          <a:prstGeom prst="rect">
            <a:avLst/>
          </a:prstGeom>
          <a:noFill/>
          <a:ln>
            <a:noFill/>
          </a:ln>
        </p:spPr>
      </p:pic>
      <p:sp>
        <p:nvSpPr>
          <p:cNvPr id="146" name="Google Shape;146;p20"/>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7" name="Google Shape;147;p20"/>
          <p:cNvPicPr preferRelativeResize="0"/>
          <p:nvPr/>
        </p:nvPicPr>
        <p:blipFill>
          <a:blip r:embed="rId4">
            <a:alphaModFix/>
          </a:blip>
          <a:stretch>
            <a:fillRect/>
          </a:stretch>
        </p:blipFill>
        <p:spPr>
          <a:xfrm>
            <a:off x="811950" y="1012825"/>
            <a:ext cx="2779199" cy="27791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graphicFrame>
        <p:nvGraphicFramePr>
          <p:cNvPr id="391" name="Google Shape;391;p38"/>
          <p:cNvGraphicFramePr/>
          <p:nvPr/>
        </p:nvGraphicFramePr>
        <p:xfrm>
          <a:off x="155550" y="1811475"/>
          <a:ext cx="3000000" cy="3000000"/>
        </p:xfrm>
        <a:graphic>
          <a:graphicData uri="http://schemas.openxmlformats.org/drawingml/2006/table">
            <a:tbl>
              <a:tblPr>
                <a:noFill/>
                <a:tableStyleId>{C69B0B90-2986-4188-BD5F-9F06CCAAACA5}</a:tableStyleId>
              </a:tblPr>
              <a:tblGrid>
                <a:gridCol w="2208225"/>
                <a:gridCol w="2208225"/>
                <a:gridCol w="2208225"/>
                <a:gridCol w="2208225"/>
              </a:tblGrid>
              <a:tr h="3428225">
                <a:tc>
                  <a:txBody>
                    <a:bodyPr>
                      <a:noAutofit/>
                    </a:bodyPr>
                    <a:lstStyle/>
                    <a:p>
                      <a:pPr indent="0" lvl="0" marL="0" rtl="0" algn="ctr">
                        <a:spcBef>
                          <a:spcPts val="0"/>
                        </a:spcBef>
                        <a:spcAft>
                          <a:spcPts val="0"/>
                        </a:spcAft>
                        <a:buNone/>
                      </a:pPr>
                      <a:r>
                        <a:rPr b="1" lang="en" sz="1800" u="sng">
                          <a:latin typeface="Open Sans"/>
                          <a:ea typeface="Open Sans"/>
                          <a:cs typeface="Open Sans"/>
                          <a:sym typeface="Open Sans"/>
                        </a:rPr>
                        <a:t>Relational</a:t>
                      </a:r>
                      <a:endParaRPr b="1" sz="1800" u="sng">
                        <a:latin typeface="Open Sans"/>
                        <a:ea typeface="Open Sans"/>
                        <a:cs typeface="Open Sans"/>
                        <a:sym typeface="Open Sans"/>
                      </a:endParaRPr>
                    </a:p>
                    <a:p>
                      <a:pPr indent="0" lvl="0" marL="0" rtl="0" algn="ctr">
                        <a:spcBef>
                          <a:spcPts val="0"/>
                        </a:spcBef>
                        <a:spcAft>
                          <a:spcPts val="0"/>
                        </a:spcAft>
                        <a:buNone/>
                      </a:pPr>
                      <a:r>
                        <a:t/>
                      </a:r>
                      <a:endParaRPr b="1" sz="1800">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Built for Consistency.</a:t>
                      </a:r>
                      <a:br>
                        <a:rPr lang="en" sz="1800">
                          <a:solidFill>
                            <a:schemeClr val="dk1"/>
                          </a:solidFill>
                          <a:latin typeface="Open Sans"/>
                          <a:ea typeface="Open Sans"/>
                          <a:cs typeface="Open Sans"/>
                          <a:sym typeface="Open Sans"/>
                        </a:rPr>
                      </a:b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Structured in tables.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ctr">
                        <a:spcBef>
                          <a:spcPts val="0"/>
                        </a:spcBef>
                        <a:spcAft>
                          <a:spcPts val="0"/>
                        </a:spcAft>
                        <a:buNone/>
                      </a:pPr>
                      <a:r>
                        <a:rPr b="1" lang="en" sz="1800">
                          <a:solidFill>
                            <a:schemeClr val="dk1"/>
                          </a:solidFill>
                          <a:latin typeface="Open Sans"/>
                          <a:ea typeface="Open Sans"/>
                          <a:cs typeface="Open Sans"/>
                          <a:sym typeface="Open Sans"/>
                        </a:rPr>
                        <a:t>Example:</a:t>
                      </a:r>
                      <a:endParaRPr b="1" sz="18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800">
                        <a:latin typeface="Open Sans"/>
                        <a:ea typeface="Open Sans"/>
                        <a:cs typeface="Open Sans"/>
                        <a:sym typeface="Open Sans"/>
                      </a:endParaRPr>
                    </a:p>
                    <a:p>
                      <a:pPr indent="0" lvl="0" marL="0" rtl="0" algn="ctr">
                        <a:spcBef>
                          <a:spcPts val="0"/>
                        </a:spcBef>
                        <a:spcAft>
                          <a:spcPts val="0"/>
                        </a:spcAft>
                        <a:buNone/>
                      </a:pPr>
                      <a:r>
                        <a:t/>
                      </a:r>
                      <a:endParaRPr sz="1800">
                        <a:latin typeface="Open Sans"/>
                        <a:ea typeface="Open Sans"/>
                        <a:cs typeface="Open Sans"/>
                        <a:sym typeface="Open Sans"/>
                      </a:endParaRPr>
                    </a:p>
                  </a:txBody>
                  <a:tcPr marT="91425" marB="91425" marR="91425" marL="91425">
                    <a:lnL cap="flat" cmpd="sng" w="28575">
                      <a:solidFill>
                        <a:srgbClr val="353535"/>
                      </a:solidFill>
                      <a:prstDash val="solid"/>
                      <a:round/>
                      <a:headEnd len="sm" w="sm" type="none"/>
                      <a:tailEnd len="sm" w="sm" type="none"/>
                    </a:lnL>
                    <a:lnR cap="flat" cmpd="sng" w="28575">
                      <a:solidFill>
                        <a:srgbClr val="353535"/>
                      </a:solidFill>
                      <a:prstDash val="solid"/>
                      <a:round/>
                      <a:headEnd len="sm" w="sm" type="none"/>
                      <a:tailEnd len="sm" w="sm" type="none"/>
                    </a:lnR>
                    <a:lnT cap="flat" cmpd="sng" w="28575">
                      <a:solidFill>
                        <a:srgbClr val="353535"/>
                      </a:solidFill>
                      <a:prstDash val="solid"/>
                      <a:round/>
                      <a:headEnd len="sm" w="sm" type="none"/>
                      <a:tailEnd len="sm" w="sm" type="none"/>
                    </a:lnT>
                    <a:lnB cap="flat" cmpd="sng" w="28575">
                      <a:solidFill>
                        <a:srgbClr val="353535"/>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800" u="sng">
                          <a:solidFill>
                            <a:schemeClr val="dk1"/>
                          </a:solidFill>
                          <a:latin typeface="Open Sans"/>
                          <a:ea typeface="Open Sans"/>
                          <a:cs typeface="Open Sans"/>
                          <a:sym typeface="Open Sans"/>
                        </a:rPr>
                        <a:t>NoSQL</a:t>
                      </a:r>
                      <a:endParaRPr b="1" sz="1800" u="sng">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Built for Scale (eventually).</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Unstructured.</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br>
                        <a:rPr lang="en" sz="1800">
                          <a:solidFill>
                            <a:schemeClr val="dk1"/>
                          </a:solidFill>
                          <a:latin typeface="Open Sans"/>
                          <a:ea typeface="Open Sans"/>
                          <a:cs typeface="Open Sans"/>
                          <a:sym typeface="Open Sans"/>
                        </a:rPr>
                      </a:br>
                      <a:endParaRPr sz="1800">
                        <a:solidFill>
                          <a:schemeClr val="dk1"/>
                        </a:solidFill>
                        <a:latin typeface="Open Sans"/>
                        <a:ea typeface="Open Sans"/>
                        <a:cs typeface="Open Sans"/>
                        <a:sym typeface="Open Sans"/>
                      </a:endParaRPr>
                    </a:p>
                    <a:p>
                      <a:pPr indent="0" lvl="0" marL="0" rtl="0" algn="ctr">
                        <a:spcBef>
                          <a:spcPts val="0"/>
                        </a:spcBef>
                        <a:spcAft>
                          <a:spcPts val="0"/>
                        </a:spcAft>
                        <a:buNone/>
                      </a:pPr>
                      <a:r>
                        <a:rPr b="1" lang="en" sz="1800">
                          <a:solidFill>
                            <a:schemeClr val="dk1"/>
                          </a:solidFill>
                          <a:latin typeface="Open Sans"/>
                          <a:ea typeface="Open Sans"/>
                          <a:cs typeface="Open Sans"/>
                          <a:sym typeface="Open Sans"/>
                        </a:rPr>
                        <a:t>Example:</a:t>
                      </a:r>
                      <a:endParaRPr sz="1800">
                        <a:solidFill>
                          <a:schemeClr val="dk1"/>
                        </a:solidFill>
                        <a:latin typeface="Open Sans"/>
                        <a:ea typeface="Open Sans"/>
                        <a:cs typeface="Open Sans"/>
                        <a:sym typeface="Open Sans"/>
                      </a:endParaRPr>
                    </a:p>
                  </a:txBody>
                  <a:tcPr marT="91425" marB="91425" marR="91425" marL="91425">
                    <a:lnL cap="flat" cmpd="sng" w="28575">
                      <a:solidFill>
                        <a:srgbClr val="353535"/>
                      </a:solidFill>
                      <a:prstDash val="solid"/>
                      <a:round/>
                      <a:headEnd len="sm" w="sm" type="none"/>
                      <a:tailEnd len="sm" w="sm" type="none"/>
                    </a:lnL>
                    <a:lnR cap="flat" cmpd="sng" w="28575">
                      <a:solidFill>
                        <a:srgbClr val="353535"/>
                      </a:solidFill>
                      <a:prstDash val="solid"/>
                      <a:round/>
                      <a:headEnd len="sm" w="sm" type="none"/>
                      <a:tailEnd len="sm" w="sm" type="none"/>
                    </a:lnR>
                    <a:lnT cap="flat" cmpd="sng" w="28575">
                      <a:solidFill>
                        <a:srgbClr val="353535"/>
                      </a:solidFill>
                      <a:prstDash val="solid"/>
                      <a:round/>
                      <a:headEnd len="sm" w="sm" type="none"/>
                      <a:tailEnd len="sm" w="sm" type="none"/>
                    </a:lnT>
                    <a:lnB cap="flat" cmpd="sng" w="28575">
                      <a:solidFill>
                        <a:srgbClr val="353535"/>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800" u="sng">
                          <a:solidFill>
                            <a:schemeClr val="dk1"/>
                          </a:solidFill>
                          <a:latin typeface="Open Sans"/>
                          <a:ea typeface="Open Sans"/>
                          <a:cs typeface="Open Sans"/>
                          <a:sym typeface="Open Sans"/>
                        </a:rPr>
                        <a:t>Key/Value</a:t>
                      </a:r>
                      <a:endParaRPr b="1" sz="1800" u="sng">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Built for Speed.</a:t>
                      </a:r>
                      <a:br>
                        <a:rPr lang="en" sz="1800">
                          <a:solidFill>
                            <a:schemeClr val="dk1"/>
                          </a:solidFill>
                          <a:latin typeface="Open Sans"/>
                          <a:ea typeface="Open Sans"/>
                          <a:cs typeface="Open Sans"/>
                          <a:sym typeface="Open Sans"/>
                        </a:rPr>
                      </a:b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Unstructured</a:t>
                      </a:r>
                      <a:endParaRPr sz="18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ctr">
                        <a:spcBef>
                          <a:spcPts val="0"/>
                        </a:spcBef>
                        <a:spcAft>
                          <a:spcPts val="0"/>
                        </a:spcAft>
                        <a:buNone/>
                      </a:pPr>
                      <a:r>
                        <a:rPr b="1" lang="en" sz="1800">
                          <a:solidFill>
                            <a:schemeClr val="dk1"/>
                          </a:solidFill>
                          <a:latin typeface="Open Sans"/>
                          <a:ea typeface="Open Sans"/>
                          <a:cs typeface="Open Sans"/>
                          <a:sym typeface="Open Sans"/>
                        </a:rPr>
                        <a:t>Example:</a:t>
                      </a:r>
                      <a:endParaRPr sz="1800">
                        <a:solidFill>
                          <a:schemeClr val="dk1"/>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t/>
                      </a:r>
                      <a:endParaRPr b="1" sz="1800">
                        <a:solidFill>
                          <a:schemeClr val="dk1"/>
                        </a:solidFill>
                        <a:latin typeface="Open Sans"/>
                        <a:ea typeface="Open Sans"/>
                        <a:cs typeface="Open Sans"/>
                        <a:sym typeface="Open Sans"/>
                      </a:endParaRPr>
                    </a:p>
                  </a:txBody>
                  <a:tcPr marT="91425" marB="91425" marR="91425" marL="91425">
                    <a:lnL cap="flat" cmpd="sng" w="28575">
                      <a:solidFill>
                        <a:srgbClr val="353535"/>
                      </a:solidFill>
                      <a:prstDash val="solid"/>
                      <a:round/>
                      <a:headEnd len="sm" w="sm" type="none"/>
                      <a:tailEnd len="sm" w="sm" type="none"/>
                    </a:lnL>
                    <a:lnR cap="flat" cmpd="sng" w="28575">
                      <a:solidFill>
                        <a:srgbClr val="353535"/>
                      </a:solidFill>
                      <a:prstDash val="solid"/>
                      <a:round/>
                      <a:headEnd len="sm" w="sm" type="none"/>
                      <a:tailEnd len="sm" w="sm" type="none"/>
                    </a:lnR>
                    <a:lnT cap="flat" cmpd="sng" w="28575">
                      <a:solidFill>
                        <a:srgbClr val="353535"/>
                      </a:solidFill>
                      <a:prstDash val="solid"/>
                      <a:round/>
                      <a:headEnd len="sm" w="sm" type="none"/>
                      <a:tailEnd len="sm" w="sm" type="none"/>
                    </a:lnT>
                    <a:lnB cap="flat" cmpd="sng" w="28575">
                      <a:solidFill>
                        <a:srgbClr val="353535"/>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800" u="sng">
                          <a:solidFill>
                            <a:srgbClr val="EAEAEA"/>
                          </a:solidFill>
                          <a:latin typeface="Open Sans"/>
                          <a:ea typeface="Open Sans"/>
                          <a:cs typeface="Open Sans"/>
                          <a:sym typeface="Open Sans"/>
                        </a:rPr>
                        <a:t>NewSQL</a:t>
                      </a:r>
                      <a:endParaRPr b="1" sz="1800" u="sng">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b="1" sz="1800" u="sng">
                        <a:solidFill>
                          <a:srgbClr val="EAEAEA"/>
                        </a:solidFill>
                        <a:latin typeface="Open Sans"/>
                        <a:ea typeface="Open Sans"/>
                        <a:cs typeface="Open Sans"/>
                        <a:sym typeface="Open Sans"/>
                      </a:endParaRPr>
                    </a:p>
                    <a:p>
                      <a:pPr indent="-342900" lvl="0" marL="457200" rtl="0" algn="l">
                        <a:spcBef>
                          <a:spcPts val="0"/>
                        </a:spcBef>
                        <a:spcAft>
                          <a:spcPts val="0"/>
                        </a:spcAft>
                        <a:buClr>
                          <a:srgbClr val="EAEAEA"/>
                        </a:buClr>
                        <a:buSzPts val="1800"/>
                        <a:buFont typeface="Open Sans"/>
                        <a:buChar char="➔"/>
                      </a:pPr>
                      <a:r>
                        <a:rPr lang="en" sz="1800">
                          <a:solidFill>
                            <a:srgbClr val="EAEAEA"/>
                          </a:solidFill>
                          <a:latin typeface="Open Sans"/>
                          <a:ea typeface="Open Sans"/>
                          <a:cs typeface="Open Sans"/>
                          <a:sym typeface="Open Sans"/>
                        </a:rPr>
                        <a:t>Scale &amp; Consistency.</a:t>
                      </a:r>
                      <a:br>
                        <a:rPr lang="en" sz="1800">
                          <a:solidFill>
                            <a:srgbClr val="EAEAEA"/>
                          </a:solidFill>
                          <a:latin typeface="Open Sans"/>
                          <a:ea typeface="Open Sans"/>
                          <a:cs typeface="Open Sans"/>
                          <a:sym typeface="Open Sans"/>
                        </a:rPr>
                      </a:br>
                      <a:endParaRPr sz="1800">
                        <a:solidFill>
                          <a:srgbClr val="EAEAEA"/>
                        </a:solidFill>
                        <a:latin typeface="Open Sans"/>
                        <a:ea typeface="Open Sans"/>
                        <a:cs typeface="Open Sans"/>
                        <a:sym typeface="Open Sans"/>
                      </a:endParaRPr>
                    </a:p>
                    <a:p>
                      <a:pPr indent="-342900" lvl="0" marL="457200" rtl="0" algn="l">
                        <a:spcBef>
                          <a:spcPts val="0"/>
                        </a:spcBef>
                        <a:spcAft>
                          <a:spcPts val="0"/>
                        </a:spcAft>
                        <a:buClr>
                          <a:srgbClr val="EAEAEA"/>
                        </a:buClr>
                        <a:buSzPts val="1800"/>
                        <a:buFont typeface="Open Sans"/>
                        <a:buChar char="➔"/>
                      </a:pPr>
                      <a:r>
                        <a:rPr lang="en" sz="1800">
                          <a:solidFill>
                            <a:srgbClr val="EAEAEA"/>
                          </a:solidFill>
                          <a:latin typeface="Open Sans"/>
                          <a:ea typeface="Open Sans"/>
                          <a:cs typeface="Open Sans"/>
                          <a:sym typeface="Open Sans"/>
                        </a:rPr>
                        <a:t>Structured in Tables.</a:t>
                      </a:r>
                      <a:endParaRPr sz="1800">
                        <a:solidFill>
                          <a:srgbClr val="EAEAEA"/>
                        </a:solidFill>
                        <a:latin typeface="Open Sans"/>
                        <a:ea typeface="Open Sans"/>
                        <a:cs typeface="Open Sans"/>
                        <a:sym typeface="Open Sans"/>
                      </a:endParaRPr>
                    </a:p>
                    <a:p>
                      <a:pPr indent="0" lvl="0" marL="0" rtl="0" algn="l">
                        <a:spcBef>
                          <a:spcPts val="0"/>
                        </a:spcBef>
                        <a:spcAft>
                          <a:spcPts val="0"/>
                        </a:spcAft>
                        <a:buNone/>
                      </a:pPr>
                      <a:r>
                        <a:t/>
                      </a:r>
                      <a:endParaRPr sz="1800">
                        <a:solidFill>
                          <a:srgbClr val="EAEAEA"/>
                        </a:solidFill>
                        <a:latin typeface="Open Sans"/>
                        <a:ea typeface="Open Sans"/>
                        <a:cs typeface="Open Sans"/>
                        <a:sym typeface="Open Sans"/>
                      </a:endParaRPr>
                    </a:p>
                    <a:p>
                      <a:pPr indent="0" lvl="0" marL="0" rtl="0" algn="ctr">
                        <a:spcBef>
                          <a:spcPts val="0"/>
                        </a:spcBef>
                        <a:spcAft>
                          <a:spcPts val="0"/>
                        </a:spcAft>
                        <a:buNone/>
                      </a:pPr>
                      <a:r>
                        <a:rPr b="1" lang="en" sz="1800">
                          <a:solidFill>
                            <a:srgbClr val="EAEAEA"/>
                          </a:solidFill>
                          <a:latin typeface="Open Sans"/>
                          <a:ea typeface="Open Sans"/>
                          <a:cs typeface="Open Sans"/>
                          <a:sym typeface="Open Sans"/>
                        </a:rPr>
                        <a:t>Example:</a:t>
                      </a:r>
                      <a:endParaRPr b="1" sz="1800">
                        <a:solidFill>
                          <a:srgbClr val="EAEAEA"/>
                        </a:solidFill>
                        <a:latin typeface="Open Sans"/>
                        <a:ea typeface="Open Sans"/>
                        <a:cs typeface="Open Sans"/>
                        <a:sym typeface="Open Sans"/>
                      </a:endParaRPr>
                    </a:p>
                  </a:txBody>
                  <a:tcPr marT="91425" marB="91425" marR="91425" marL="91425">
                    <a:lnL cap="flat" cmpd="sng" w="28575">
                      <a:solidFill>
                        <a:srgbClr val="353535"/>
                      </a:solidFill>
                      <a:prstDash val="solid"/>
                      <a:round/>
                      <a:headEnd len="sm" w="sm" type="none"/>
                      <a:tailEnd len="sm" w="sm" type="none"/>
                    </a:lnL>
                    <a:lnR cap="flat" cmpd="sng" w="28575">
                      <a:solidFill>
                        <a:srgbClr val="353535"/>
                      </a:solidFill>
                      <a:prstDash val="solid"/>
                      <a:round/>
                      <a:headEnd len="sm" w="sm" type="none"/>
                      <a:tailEnd len="sm" w="sm" type="none"/>
                    </a:lnR>
                    <a:lnT cap="flat" cmpd="sng" w="28575">
                      <a:solidFill>
                        <a:srgbClr val="353535"/>
                      </a:solidFill>
                      <a:prstDash val="solid"/>
                      <a:round/>
                      <a:headEnd len="sm" w="sm" type="none"/>
                      <a:tailEnd len="sm" w="sm" type="none"/>
                    </a:lnT>
                    <a:lnB cap="flat" cmpd="sng" w="28575">
                      <a:solidFill>
                        <a:srgbClr val="353535"/>
                      </a:solidFill>
                      <a:prstDash val="solid"/>
                      <a:round/>
                      <a:headEnd len="sm" w="sm" type="none"/>
                      <a:tailEnd len="sm" w="sm" type="none"/>
                    </a:lnB>
                    <a:solidFill>
                      <a:srgbClr val="5EA5E5"/>
                    </a:solidFill>
                  </a:tcPr>
                </a:tc>
              </a:tr>
            </a:tbl>
          </a:graphicData>
        </a:graphic>
      </p:graphicFrame>
      <p:pic>
        <p:nvPicPr>
          <p:cNvPr id="392" name="Google Shape;392;p38"/>
          <p:cNvPicPr preferRelativeResize="0"/>
          <p:nvPr/>
        </p:nvPicPr>
        <p:blipFill>
          <a:blip r:embed="rId3">
            <a:alphaModFix/>
          </a:blip>
          <a:stretch>
            <a:fillRect/>
          </a:stretch>
        </p:blipFill>
        <p:spPr>
          <a:xfrm>
            <a:off x="589825" y="4503625"/>
            <a:ext cx="1112802" cy="575525"/>
          </a:xfrm>
          <a:prstGeom prst="rect">
            <a:avLst/>
          </a:prstGeom>
          <a:noFill/>
          <a:ln>
            <a:noFill/>
          </a:ln>
        </p:spPr>
      </p:pic>
      <p:pic>
        <p:nvPicPr>
          <p:cNvPr id="393" name="Google Shape;393;p38"/>
          <p:cNvPicPr preferRelativeResize="0"/>
          <p:nvPr/>
        </p:nvPicPr>
        <p:blipFill>
          <a:blip r:embed="rId4">
            <a:alphaModFix/>
          </a:blip>
          <a:stretch>
            <a:fillRect/>
          </a:stretch>
        </p:blipFill>
        <p:spPr>
          <a:xfrm>
            <a:off x="2539073" y="4548225"/>
            <a:ext cx="1794074" cy="486350"/>
          </a:xfrm>
          <a:prstGeom prst="rect">
            <a:avLst/>
          </a:prstGeom>
          <a:noFill/>
          <a:ln>
            <a:noFill/>
          </a:ln>
        </p:spPr>
      </p:pic>
      <p:pic>
        <p:nvPicPr>
          <p:cNvPr id="394" name="Google Shape;394;p38"/>
          <p:cNvPicPr preferRelativeResize="0"/>
          <p:nvPr/>
        </p:nvPicPr>
        <p:blipFill>
          <a:blip r:embed="rId5">
            <a:alphaModFix/>
          </a:blip>
          <a:stretch>
            <a:fillRect/>
          </a:stretch>
        </p:blipFill>
        <p:spPr>
          <a:xfrm>
            <a:off x="4997160" y="4576526"/>
            <a:ext cx="1285226" cy="429748"/>
          </a:xfrm>
          <a:prstGeom prst="rect">
            <a:avLst/>
          </a:prstGeom>
          <a:noFill/>
          <a:ln>
            <a:noFill/>
          </a:ln>
        </p:spPr>
      </p:pic>
      <p:pic>
        <p:nvPicPr>
          <p:cNvPr id="395" name="Google Shape;395;p38"/>
          <p:cNvPicPr preferRelativeResize="0"/>
          <p:nvPr/>
        </p:nvPicPr>
        <p:blipFill>
          <a:blip r:embed="rId6">
            <a:alphaModFix/>
          </a:blip>
          <a:stretch>
            <a:fillRect/>
          </a:stretch>
        </p:blipFill>
        <p:spPr>
          <a:xfrm>
            <a:off x="6946400" y="4639387"/>
            <a:ext cx="1920300" cy="304025"/>
          </a:xfrm>
          <a:prstGeom prst="rect">
            <a:avLst/>
          </a:prstGeom>
          <a:noFill/>
          <a:ln>
            <a:noFill/>
          </a:ln>
        </p:spPr>
      </p:pic>
      <p:sp>
        <p:nvSpPr>
          <p:cNvPr id="396" name="Google Shape;396;p38"/>
          <p:cNvSpPr txBox="1"/>
          <p:nvPr/>
        </p:nvSpPr>
        <p:spPr>
          <a:xfrm>
            <a:off x="224550" y="5568100"/>
            <a:ext cx="8694900" cy="9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200">
                <a:solidFill>
                  <a:srgbClr val="353535"/>
                </a:solidFill>
                <a:latin typeface="Open Sans"/>
                <a:ea typeface="Open Sans"/>
                <a:cs typeface="Open Sans"/>
                <a:sym typeface="Open Sans"/>
              </a:rPr>
              <a:t>Generally, you get </a:t>
            </a:r>
            <a:r>
              <a:rPr b="1" i="1" lang="en" sz="2200">
                <a:solidFill>
                  <a:srgbClr val="353535"/>
                </a:solidFill>
                <a:latin typeface="Open Sans"/>
                <a:ea typeface="Open Sans"/>
                <a:cs typeface="Open Sans"/>
                <a:sym typeface="Open Sans"/>
              </a:rPr>
              <a:t>either</a:t>
            </a:r>
            <a:r>
              <a:rPr i="1" lang="en" sz="2200">
                <a:solidFill>
                  <a:srgbClr val="353535"/>
                </a:solidFill>
                <a:latin typeface="Open Sans"/>
                <a:ea typeface="Open Sans"/>
                <a:cs typeface="Open Sans"/>
                <a:sym typeface="Open Sans"/>
              </a:rPr>
              <a:t> Consistency, Scale, or Speed.  </a:t>
            </a:r>
            <a:endParaRPr i="1" sz="2200">
              <a:solidFill>
                <a:srgbClr val="353535"/>
              </a:solidFill>
              <a:latin typeface="Open Sans"/>
              <a:ea typeface="Open Sans"/>
              <a:cs typeface="Open Sans"/>
              <a:sym typeface="Open Sans"/>
            </a:endParaRPr>
          </a:p>
          <a:p>
            <a:pPr indent="0" lvl="0" marL="0" rtl="0" algn="ctr">
              <a:spcBef>
                <a:spcPts val="0"/>
              </a:spcBef>
              <a:spcAft>
                <a:spcPts val="0"/>
              </a:spcAft>
              <a:buNone/>
            </a:pPr>
            <a:r>
              <a:rPr b="1" i="1" lang="en" sz="2200">
                <a:solidFill>
                  <a:srgbClr val="353535"/>
                </a:solidFill>
                <a:latin typeface="Open Sans"/>
                <a:ea typeface="Open Sans"/>
                <a:cs typeface="Open Sans"/>
                <a:sym typeface="Open Sans"/>
              </a:rPr>
              <a:t>NewSQL combines both Consistency &amp; Scale.</a:t>
            </a:r>
            <a:endParaRPr b="1" i="1" sz="2200">
              <a:solidFill>
                <a:srgbClr val="353535"/>
              </a:solidFill>
              <a:latin typeface="Open Sans"/>
              <a:ea typeface="Open Sans"/>
              <a:cs typeface="Open Sans"/>
              <a:sym typeface="Open Sans"/>
            </a:endParaRPr>
          </a:p>
        </p:txBody>
      </p:sp>
      <p:sp>
        <p:nvSpPr>
          <p:cNvPr id="397" name="Google Shape;397;p38"/>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8" name="Google Shape;398;p38"/>
          <p:cNvSpPr txBox="1"/>
          <p:nvPr>
            <p:ph type="title"/>
          </p:nvPr>
        </p:nvSpPr>
        <p:spPr>
          <a:xfrm>
            <a:off x="161550" y="64580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353535"/>
                </a:solidFill>
                <a:latin typeface="Open Sans"/>
                <a:ea typeface="Open Sans"/>
                <a:cs typeface="Open Sans"/>
                <a:sym typeface="Open Sans"/>
              </a:rPr>
              <a:t>Four Types of Database Management Systems:</a:t>
            </a:r>
            <a:endParaRPr b="1" sz="2800">
              <a:solidFill>
                <a:srgbClr val="353535"/>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pic>
        <p:nvPicPr>
          <p:cNvPr id="403" name="Google Shape;403;p39"/>
          <p:cNvPicPr preferRelativeResize="0"/>
          <p:nvPr/>
        </p:nvPicPr>
        <p:blipFill rotWithShape="1">
          <a:blip r:embed="rId3">
            <a:alphaModFix/>
          </a:blip>
          <a:srcRect b="53325" l="0" r="0" t="0"/>
          <a:stretch/>
        </p:blipFill>
        <p:spPr>
          <a:xfrm>
            <a:off x="333375" y="4393046"/>
            <a:ext cx="8477250" cy="2102875"/>
          </a:xfrm>
          <a:prstGeom prst="rect">
            <a:avLst/>
          </a:prstGeom>
          <a:noFill/>
          <a:ln>
            <a:noFill/>
          </a:ln>
        </p:spPr>
      </p:pic>
      <p:graphicFrame>
        <p:nvGraphicFramePr>
          <p:cNvPr id="404" name="Google Shape;404;p39"/>
          <p:cNvGraphicFramePr/>
          <p:nvPr/>
        </p:nvGraphicFramePr>
        <p:xfrm>
          <a:off x="4823750" y="1804400"/>
          <a:ext cx="3000000" cy="3000000"/>
        </p:xfrm>
        <a:graphic>
          <a:graphicData uri="http://schemas.openxmlformats.org/drawingml/2006/table">
            <a:tbl>
              <a:tblPr>
                <a:noFill/>
                <a:tableStyleId>{C69B0B90-2986-4188-BD5F-9F06CCAAACA5}</a:tableStyleId>
              </a:tblPr>
              <a:tblGrid>
                <a:gridCol w="749950"/>
                <a:gridCol w="1690975"/>
                <a:gridCol w="1220475"/>
              </a:tblGrid>
              <a:tr h="329475">
                <a:tc>
                  <a:txBody>
                    <a:bodyPr>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ID</a:t>
                      </a:r>
                      <a:endParaRPr b="1">
                        <a:solidFill>
                          <a:srgbClr val="EAEAEA"/>
                        </a:solidFill>
                        <a:latin typeface="Open Sans"/>
                        <a:ea typeface="Open Sans"/>
                        <a:cs typeface="Open Sans"/>
                        <a:sym typeface="Open Sans"/>
                      </a:endParaRPr>
                    </a:p>
                  </a:txBody>
                  <a:tcPr marT="91425" marB="91425" marR="91425" marL="91425">
                    <a:lnL cap="flat" cmpd="sng" w="9525">
                      <a:solidFill>
                        <a:srgbClr val="353535"/>
                      </a:solidFill>
                      <a:prstDash val="solid"/>
                      <a:round/>
                      <a:headEnd len="sm" w="sm" type="none"/>
                      <a:tailEnd len="sm" w="sm" type="none"/>
                    </a:lnL>
                    <a:lnR cap="flat" cmpd="sng" w="9525">
                      <a:solidFill>
                        <a:srgbClr val="353535"/>
                      </a:solidFill>
                      <a:prstDash val="solid"/>
                      <a:round/>
                      <a:headEnd len="sm" w="sm" type="none"/>
                      <a:tailEnd len="sm" w="sm" type="none"/>
                    </a:lnR>
                    <a:lnT cap="flat" cmpd="sng" w="9525">
                      <a:solidFill>
                        <a:srgbClr val="353535"/>
                      </a:solidFill>
                      <a:prstDash val="solid"/>
                      <a:round/>
                      <a:headEnd len="sm" w="sm" type="none"/>
                      <a:tailEnd len="sm" w="sm" type="none"/>
                    </a:lnT>
                    <a:lnB cap="flat" cmpd="sng" w="9525">
                      <a:solidFill>
                        <a:srgbClr val="353535"/>
                      </a:solidFill>
                      <a:prstDash val="solid"/>
                      <a:round/>
                      <a:headEnd len="sm" w="sm" type="none"/>
                      <a:tailEnd len="sm" w="sm" type="none"/>
                    </a:lnB>
                    <a:solidFill>
                      <a:srgbClr val="5EA5E5"/>
                    </a:solidFill>
                  </a:tcPr>
                </a:tc>
                <a:tc>
                  <a:txBody>
                    <a:bodyPr>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Hackathon</a:t>
                      </a:r>
                      <a:endParaRPr b="1">
                        <a:solidFill>
                          <a:srgbClr val="EAEAEA"/>
                        </a:solidFill>
                        <a:latin typeface="Open Sans"/>
                        <a:ea typeface="Open Sans"/>
                        <a:cs typeface="Open Sans"/>
                        <a:sym typeface="Open Sans"/>
                      </a:endParaRPr>
                    </a:p>
                  </a:txBody>
                  <a:tcPr marT="91425" marB="91425" marR="91425" marL="91425">
                    <a:lnL cap="flat" cmpd="sng" w="9525">
                      <a:solidFill>
                        <a:srgbClr val="353535"/>
                      </a:solidFill>
                      <a:prstDash val="solid"/>
                      <a:round/>
                      <a:headEnd len="sm" w="sm" type="none"/>
                      <a:tailEnd len="sm" w="sm" type="none"/>
                    </a:lnL>
                    <a:lnR cap="flat" cmpd="sng" w="9525">
                      <a:solidFill>
                        <a:srgbClr val="353535"/>
                      </a:solidFill>
                      <a:prstDash val="solid"/>
                      <a:round/>
                      <a:headEnd len="sm" w="sm" type="none"/>
                      <a:tailEnd len="sm" w="sm" type="none"/>
                    </a:lnR>
                    <a:lnT cap="flat" cmpd="sng" w="9525">
                      <a:solidFill>
                        <a:srgbClr val="353535"/>
                      </a:solidFill>
                      <a:prstDash val="solid"/>
                      <a:round/>
                      <a:headEnd len="sm" w="sm" type="none"/>
                      <a:tailEnd len="sm" w="sm" type="none"/>
                    </a:lnT>
                    <a:lnB cap="flat" cmpd="sng" w="9525">
                      <a:solidFill>
                        <a:srgbClr val="353535"/>
                      </a:solidFill>
                      <a:prstDash val="solid"/>
                      <a:round/>
                      <a:headEnd len="sm" w="sm" type="none"/>
                      <a:tailEnd len="sm" w="sm" type="none"/>
                    </a:lnB>
                    <a:solidFill>
                      <a:srgbClr val="5EA5E5"/>
                    </a:solidFill>
                  </a:tcPr>
                </a:tc>
                <a:tc>
                  <a:txBody>
                    <a:bodyPr>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Date</a:t>
                      </a:r>
                      <a:endParaRPr b="1">
                        <a:solidFill>
                          <a:srgbClr val="EAEAEA"/>
                        </a:solidFill>
                        <a:latin typeface="Open Sans"/>
                        <a:ea typeface="Open Sans"/>
                        <a:cs typeface="Open Sans"/>
                        <a:sym typeface="Open Sans"/>
                      </a:endParaRPr>
                    </a:p>
                  </a:txBody>
                  <a:tcPr marT="91425" marB="91425" marR="91425" marL="91425">
                    <a:lnL cap="flat" cmpd="sng" w="9525">
                      <a:solidFill>
                        <a:srgbClr val="353535"/>
                      </a:solidFill>
                      <a:prstDash val="solid"/>
                      <a:round/>
                      <a:headEnd len="sm" w="sm" type="none"/>
                      <a:tailEnd len="sm" w="sm" type="none"/>
                    </a:lnL>
                    <a:lnR cap="flat" cmpd="sng" w="9525">
                      <a:solidFill>
                        <a:srgbClr val="353535"/>
                      </a:solidFill>
                      <a:prstDash val="solid"/>
                      <a:round/>
                      <a:headEnd len="sm" w="sm" type="none"/>
                      <a:tailEnd len="sm" w="sm" type="none"/>
                    </a:lnR>
                    <a:lnT cap="flat" cmpd="sng" w="9525">
                      <a:solidFill>
                        <a:srgbClr val="353535"/>
                      </a:solidFill>
                      <a:prstDash val="solid"/>
                      <a:round/>
                      <a:headEnd len="sm" w="sm" type="none"/>
                      <a:tailEnd len="sm" w="sm" type="none"/>
                    </a:lnT>
                    <a:lnB cap="flat" cmpd="sng" w="9525">
                      <a:solidFill>
                        <a:srgbClr val="353535"/>
                      </a:solidFill>
                      <a:prstDash val="solid"/>
                      <a:round/>
                      <a:headEnd len="sm" w="sm" type="none"/>
                      <a:tailEnd len="sm" w="sm" type="none"/>
                    </a:lnB>
                    <a:solidFill>
                      <a:srgbClr val="5EA5E5"/>
                    </a:solidFill>
                  </a:tcPr>
                </a:tc>
              </a:tr>
              <a:tr h="329475">
                <a:tc>
                  <a:txBody>
                    <a:bodyPr>
                      <a:noAutofit/>
                    </a:bodyPr>
                    <a:lstStyle/>
                    <a:p>
                      <a:pPr indent="0" lvl="0" marL="0" rtl="0" algn="ctr">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a:txBody>
                  <a:tcPr marT="91425" marB="91425" marR="91425" marL="91425">
                    <a:lnL cap="flat" cmpd="sng" w="9525">
                      <a:solidFill>
                        <a:srgbClr val="353535"/>
                      </a:solidFill>
                      <a:prstDash val="solid"/>
                      <a:round/>
                      <a:headEnd len="sm" w="sm" type="none"/>
                      <a:tailEnd len="sm" w="sm" type="none"/>
                    </a:lnL>
                    <a:lnR cap="flat" cmpd="sng" w="9525">
                      <a:solidFill>
                        <a:srgbClr val="353535"/>
                      </a:solidFill>
                      <a:prstDash val="solid"/>
                      <a:round/>
                      <a:headEnd len="sm" w="sm" type="none"/>
                      <a:tailEnd len="sm" w="sm" type="none"/>
                    </a:lnR>
                    <a:lnT cap="flat" cmpd="sng" w="9525">
                      <a:solidFill>
                        <a:srgbClr val="353535"/>
                      </a:solidFill>
                      <a:prstDash val="solid"/>
                      <a:round/>
                      <a:headEnd len="sm" w="sm" type="none"/>
                      <a:tailEnd len="sm" w="sm" type="none"/>
                    </a:lnT>
                    <a:lnB cap="flat" cmpd="sng" w="9525">
                      <a:solidFill>
                        <a:srgbClr val="353535"/>
                      </a:solidFill>
                      <a:prstDash val="solid"/>
                      <a:round/>
                      <a:headEnd len="sm" w="sm" type="none"/>
                      <a:tailEnd len="sm" w="sm" type="none"/>
                    </a:lnB>
                    <a:solidFill>
                      <a:srgbClr val="D9D9D9"/>
                    </a:solidFill>
                  </a:tcPr>
                </a:tc>
                <a:tc>
                  <a:txBody>
                    <a:bodyPr>
                      <a:noAutofit/>
                    </a:bodyPr>
                    <a:lstStyle/>
                    <a:p>
                      <a:pPr indent="0" lvl="0" marL="0" rtl="0" algn="ctr">
                        <a:spcBef>
                          <a:spcPts val="0"/>
                        </a:spcBef>
                        <a:spcAft>
                          <a:spcPts val="0"/>
                        </a:spcAft>
                        <a:buNone/>
                      </a:pPr>
                      <a:r>
                        <a:rPr lang="en">
                          <a:latin typeface="Open Sans"/>
                          <a:ea typeface="Open Sans"/>
                          <a:cs typeface="Open Sans"/>
                          <a:sym typeface="Open Sans"/>
                        </a:rPr>
                        <a:t>hackNY</a:t>
                      </a:r>
                      <a:endParaRPr>
                        <a:latin typeface="Open Sans"/>
                        <a:ea typeface="Open Sans"/>
                        <a:cs typeface="Open Sans"/>
                        <a:sym typeface="Open Sans"/>
                      </a:endParaRPr>
                    </a:p>
                  </a:txBody>
                  <a:tcPr marT="91425" marB="91425" marR="91425" marL="91425">
                    <a:lnL cap="flat" cmpd="sng" w="9525">
                      <a:solidFill>
                        <a:srgbClr val="353535"/>
                      </a:solidFill>
                      <a:prstDash val="solid"/>
                      <a:round/>
                      <a:headEnd len="sm" w="sm" type="none"/>
                      <a:tailEnd len="sm" w="sm" type="none"/>
                    </a:lnL>
                    <a:lnR cap="flat" cmpd="sng" w="9525">
                      <a:solidFill>
                        <a:srgbClr val="353535"/>
                      </a:solidFill>
                      <a:prstDash val="solid"/>
                      <a:round/>
                      <a:headEnd len="sm" w="sm" type="none"/>
                      <a:tailEnd len="sm" w="sm" type="none"/>
                    </a:lnR>
                    <a:lnT cap="flat" cmpd="sng" w="9525">
                      <a:solidFill>
                        <a:srgbClr val="353535"/>
                      </a:solidFill>
                      <a:prstDash val="solid"/>
                      <a:round/>
                      <a:headEnd len="sm" w="sm" type="none"/>
                      <a:tailEnd len="sm" w="sm" type="none"/>
                    </a:lnT>
                    <a:lnB cap="flat" cmpd="sng" w="9525">
                      <a:solidFill>
                        <a:srgbClr val="353535"/>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latin typeface="Open Sans"/>
                          <a:ea typeface="Open Sans"/>
                          <a:cs typeface="Open Sans"/>
                          <a:sym typeface="Open Sans"/>
                        </a:rPr>
                        <a:t>2017-04-08</a:t>
                      </a:r>
                      <a:endParaRPr>
                        <a:latin typeface="Open Sans"/>
                        <a:ea typeface="Open Sans"/>
                        <a:cs typeface="Open Sans"/>
                        <a:sym typeface="Open Sans"/>
                      </a:endParaRPr>
                    </a:p>
                  </a:txBody>
                  <a:tcPr marT="91425" marB="91425" marR="91425" marL="91425">
                    <a:lnL cap="flat" cmpd="sng" w="9525">
                      <a:solidFill>
                        <a:srgbClr val="353535"/>
                      </a:solidFill>
                      <a:prstDash val="solid"/>
                      <a:round/>
                      <a:headEnd len="sm" w="sm" type="none"/>
                      <a:tailEnd len="sm" w="sm" type="none"/>
                    </a:lnL>
                    <a:lnR cap="flat" cmpd="sng" w="9525">
                      <a:solidFill>
                        <a:srgbClr val="353535"/>
                      </a:solidFill>
                      <a:prstDash val="solid"/>
                      <a:round/>
                      <a:headEnd len="sm" w="sm" type="none"/>
                      <a:tailEnd len="sm" w="sm" type="none"/>
                    </a:lnR>
                    <a:lnT cap="flat" cmpd="sng" w="9525">
                      <a:solidFill>
                        <a:srgbClr val="353535"/>
                      </a:solidFill>
                      <a:prstDash val="solid"/>
                      <a:round/>
                      <a:headEnd len="sm" w="sm" type="none"/>
                      <a:tailEnd len="sm" w="sm" type="none"/>
                    </a:lnT>
                    <a:lnB cap="flat" cmpd="sng" w="9525">
                      <a:solidFill>
                        <a:srgbClr val="353535"/>
                      </a:solidFill>
                      <a:prstDash val="solid"/>
                      <a:round/>
                      <a:headEnd len="sm" w="sm" type="none"/>
                      <a:tailEnd len="sm" w="sm" type="none"/>
                    </a:lnB>
                  </a:tcPr>
                </a:tc>
              </a:tr>
              <a:tr h="329475">
                <a:tc>
                  <a:txBody>
                    <a:bodyPr>
                      <a:noAutofit/>
                    </a:bodyPr>
                    <a:lstStyle/>
                    <a:p>
                      <a:pPr indent="0" lvl="0" marL="0" rtl="0" algn="ctr">
                        <a:spcBef>
                          <a:spcPts val="0"/>
                        </a:spcBef>
                        <a:spcAft>
                          <a:spcPts val="0"/>
                        </a:spcAft>
                        <a:buNone/>
                      </a:pPr>
                      <a:r>
                        <a:rPr lang="en">
                          <a:latin typeface="Open Sans"/>
                          <a:ea typeface="Open Sans"/>
                          <a:cs typeface="Open Sans"/>
                          <a:sym typeface="Open Sans"/>
                        </a:rPr>
                        <a:t>2</a:t>
                      </a:r>
                      <a:endParaRPr>
                        <a:latin typeface="Open Sans"/>
                        <a:ea typeface="Open Sans"/>
                        <a:cs typeface="Open Sans"/>
                        <a:sym typeface="Open Sans"/>
                      </a:endParaRPr>
                    </a:p>
                  </a:txBody>
                  <a:tcPr marT="91425" marB="91425" marR="91425" marL="91425">
                    <a:lnL cap="flat" cmpd="sng" w="9525">
                      <a:solidFill>
                        <a:srgbClr val="353535"/>
                      </a:solidFill>
                      <a:prstDash val="solid"/>
                      <a:round/>
                      <a:headEnd len="sm" w="sm" type="none"/>
                      <a:tailEnd len="sm" w="sm" type="none"/>
                    </a:lnL>
                    <a:lnR cap="flat" cmpd="sng" w="9525">
                      <a:solidFill>
                        <a:srgbClr val="353535"/>
                      </a:solidFill>
                      <a:prstDash val="solid"/>
                      <a:round/>
                      <a:headEnd len="sm" w="sm" type="none"/>
                      <a:tailEnd len="sm" w="sm" type="none"/>
                    </a:lnR>
                    <a:lnT cap="flat" cmpd="sng" w="9525">
                      <a:solidFill>
                        <a:srgbClr val="353535"/>
                      </a:solidFill>
                      <a:prstDash val="solid"/>
                      <a:round/>
                      <a:headEnd len="sm" w="sm" type="none"/>
                      <a:tailEnd len="sm" w="sm" type="none"/>
                    </a:lnT>
                    <a:lnB cap="flat" cmpd="sng" w="9525">
                      <a:solidFill>
                        <a:srgbClr val="353535"/>
                      </a:solidFill>
                      <a:prstDash val="solid"/>
                      <a:round/>
                      <a:headEnd len="sm" w="sm" type="none"/>
                      <a:tailEnd len="sm" w="sm" type="none"/>
                    </a:lnB>
                    <a:solidFill>
                      <a:srgbClr val="D9D9D9"/>
                    </a:solidFill>
                  </a:tcPr>
                </a:tc>
                <a:tc>
                  <a:txBody>
                    <a:bodyPr>
                      <a:noAutofit/>
                    </a:bodyPr>
                    <a:lstStyle/>
                    <a:p>
                      <a:pPr indent="0" lvl="0" marL="0" rtl="0" algn="ctr">
                        <a:spcBef>
                          <a:spcPts val="0"/>
                        </a:spcBef>
                        <a:spcAft>
                          <a:spcPts val="0"/>
                        </a:spcAft>
                        <a:buNone/>
                      </a:pPr>
                      <a:r>
                        <a:rPr lang="en">
                          <a:latin typeface="Open Sans"/>
                          <a:ea typeface="Open Sans"/>
                          <a:cs typeface="Open Sans"/>
                          <a:sym typeface="Open Sans"/>
                        </a:rPr>
                        <a:t>Hack Princeton</a:t>
                      </a:r>
                      <a:endParaRPr>
                        <a:latin typeface="Open Sans"/>
                        <a:ea typeface="Open Sans"/>
                        <a:cs typeface="Open Sans"/>
                        <a:sym typeface="Open Sans"/>
                      </a:endParaRPr>
                    </a:p>
                  </a:txBody>
                  <a:tcPr marT="91425" marB="91425" marR="91425" marL="91425">
                    <a:lnL cap="flat" cmpd="sng" w="9525">
                      <a:solidFill>
                        <a:srgbClr val="353535"/>
                      </a:solidFill>
                      <a:prstDash val="solid"/>
                      <a:round/>
                      <a:headEnd len="sm" w="sm" type="none"/>
                      <a:tailEnd len="sm" w="sm" type="none"/>
                    </a:lnL>
                    <a:lnR cap="flat" cmpd="sng" w="9525">
                      <a:solidFill>
                        <a:srgbClr val="353535"/>
                      </a:solidFill>
                      <a:prstDash val="solid"/>
                      <a:round/>
                      <a:headEnd len="sm" w="sm" type="none"/>
                      <a:tailEnd len="sm" w="sm" type="none"/>
                    </a:lnR>
                    <a:lnT cap="flat" cmpd="sng" w="9525">
                      <a:solidFill>
                        <a:srgbClr val="353535"/>
                      </a:solidFill>
                      <a:prstDash val="solid"/>
                      <a:round/>
                      <a:headEnd len="sm" w="sm" type="none"/>
                      <a:tailEnd len="sm" w="sm" type="none"/>
                    </a:lnT>
                    <a:lnB cap="flat" cmpd="sng" w="9525">
                      <a:solidFill>
                        <a:srgbClr val="353535"/>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latin typeface="Open Sans"/>
                          <a:ea typeface="Open Sans"/>
                          <a:cs typeface="Open Sans"/>
                          <a:sym typeface="Open Sans"/>
                        </a:rPr>
                        <a:t>2017-03-31</a:t>
                      </a:r>
                      <a:endParaRPr>
                        <a:latin typeface="Open Sans"/>
                        <a:ea typeface="Open Sans"/>
                        <a:cs typeface="Open Sans"/>
                        <a:sym typeface="Open Sans"/>
                      </a:endParaRPr>
                    </a:p>
                  </a:txBody>
                  <a:tcPr marT="91425" marB="91425" marR="91425" marL="91425">
                    <a:lnL cap="flat" cmpd="sng" w="9525">
                      <a:solidFill>
                        <a:srgbClr val="353535"/>
                      </a:solidFill>
                      <a:prstDash val="solid"/>
                      <a:round/>
                      <a:headEnd len="sm" w="sm" type="none"/>
                      <a:tailEnd len="sm" w="sm" type="none"/>
                    </a:lnL>
                    <a:lnR cap="flat" cmpd="sng" w="9525">
                      <a:solidFill>
                        <a:srgbClr val="353535"/>
                      </a:solidFill>
                      <a:prstDash val="solid"/>
                      <a:round/>
                      <a:headEnd len="sm" w="sm" type="none"/>
                      <a:tailEnd len="sm" w="sm" type="none"/>
                    </a:lnR>
                    <a:lnT cap="flat" cmpd="sng" w="9525">
                      <a:solidFill>
                        <a:srgbClr val="353535"/>
                      </a:solidFill>
                      <a:prstDash val="solid"/>
                      <a:round/>
                      <a:headEnd len="sm" w="sm" type="none"/>
                      <a:tailEnd len="sm" w="sm" type="none"/>
                    </a:lnT>
                    <a:lnB cap="flat" cmpd="sng" w="9525">
                      <a:solidFill>
                        <a:srgbClr val="353535"/>
                      </a:solidFill>
                      <a:prstDash val="solid"/>
                      <a:round/>
                      <a:headEnd len="sm" w="sm" type="none"/>
                      <a:tailEnd len="sm" w="sm" type="none"/>
                    </a:lnB>
                  </a:tcPr>
                </a:tc>
              </a:tr>
              <a:tr h="329475">
                <a:tc>
                  <a:txBody>
                    <a:bodyPr>
                      <a:noAutofit/>
                    </a:bodyPr>
                    <a:lstStyle/>
                    <a:p>
                      <a:pPr indent="0" lvl="0" marL="0" rtl="0" algn="ctr">
                        <a:spcBef>
                          <a:spcPts val="0"/>
                        </a:spcBef>
                        <a:spcAft>
                          <a:spcPts val="0"/>
                        </a:spcAft>
                        <a:buNone/>
                      </a:pPr>
                      <a:r>
                        <a:rPr lang="en">
                          <a:latin typeface="Open Sans"/>
                          <a:ea typeface="Open Sans"/>
                          <a:cs typeface="Open Sans"/>
                          <a:sym typeface="Open Sans"/>
                        </a:rPr>
                        <a:t>3</a:t>
                      </a:r>
                      <a:endParaRPr>
                        <a:latin typeface="Open Sans"/>
                        <a:ea typeface="Open Sans"/>
                        <a:cs typeface="Open Sans"/>
                        <a:sym typeface="Open Sans"/>
                      </a:endParaRPr>
                    </a:p>
                  </a:txBody>
                  <a:tcPr marT="91425" marB="91425" marR="91425" marL="91425">
                    <a:lnL cap="flat" cmpd="sng" w="9525">
                      <a:solidFill>
                        <a:srgbClr val="353535"/>
                      </a:solidFill>
                      <a:prstDash val="solid"/>
                      <a:round/>
                      <a:headEnd len="sm" w="sm" type="none"/>
                      <a:tailEnd len="sm" w="sm" type="none"/>
                    </a:lnL>
                    <a:lnR cap="flat" cmpd="sng" w="9525">
                      <a:solidFill>
                        <a:srgbClr val="353535"/>
                      </a:solidFill>
                      <a:prstDash val="solid"/>
                      <a:round/>
                      <a:headEnd len="sm" w="sm" type="none"/>
                      <a:tailEnd len="sm" w="sm" type="none"/>
                    </a:lnR>
                    <a:lnT cap="flat" cmpd="sng" w="9525">
                      <a:solidFill>
                        <a:srgbClr val="353535"/>
                      </a:solidFill>
                      <a:prstDash val="solid"/>
                      <a:round/>
                      <a:headEnd len="sm" w="sm" type="none"/>
                      <a:tailEnd len="sm" w="sm" type="none"/>
                    </a:lnT>
                    <a:lnB cap="flat" cmpd="sng" w="9525">
                      <a:solidFill>
                        <a:srgbClr val="353535"/>
                      </a:solidFill>
                      <a:prstDash val="solid"/>
                      <a:round/>
                      <a:headEnd len="sm" w="sm" type="none"/>
                      <a:tailEnd len="sm" w="sm" type="none"/>
                    </a:lnB>
                    <a:solidFill>
                      <a:srgbClr val="D9D9D9"/>
                    </a:solidFill>
                  </a:tcPr>
                </a:tc>
                <a:tc>
                  <a:txBody>
                    <a:bodyPr>
                      <a:noAutofit/>
                    </a:bodyPr>
                    <a:lstStyle/>
                    <a:p>
                      <a:pPr indent="0" lvl="0" marL="0" rtl="0" algn="ctr">
                        <a:spcBef>
                          <a:spcPts val="0"/>
                        </a:spcBef>
                        <a:spcAft>
                          <a:spcPts val="0"/>
                        </a:spcAft>
                        <a:buNone/>
                      </a:pPr>
                      <a:r>
                        <a:rPr lang="en">
                          <a:latin typeface="Open Sans"/>
                          <a:ea typeface="Open Sans"/>
                          <a:cs typeface="Open Sans"/>
                          <a:sym typeface="Open Sans"/>
                        </a:rPr>
                        <a:t>HackBCA</a:t>
                      </a:r>
                      <a:endParaRPr>
                        <a:latin typeface="Open Sans"/>
                        <a:ea typeface="Open Sans"/>
                        <a:cs typeface="Open Sans"/>
                        <a:sym typeface="Open Sans"/>
                      </a:endParaRPr>
                    </a:p>
                  </a:txBody>
                  <a:tcPr marT="91425" marB="91425" marR="91425" marL="91425">
                    <a:lnL cap="flat" cmpd="sng" w="9525">
                      <a:solidFill>
                        <a:srgbClr val="353535"/>
                      </a:solidFill>
                      <a:prstDash val="solid"/>
                      <a:round/>
                      <a:headEnd len="sm" w="sm" type="none"/>
                      <a:tailEnd len="sm" w="sm" type="none"/>
                    </a:lnL>
                    <a:lnR cap="flat" cmpd="sng" w="9525">
                      <a:solidFill>
                        <a:srgbClr val="353535"/>
                      </a:solidFill>
                      <a:prstDash val="solid"/>
                      <a:round/>
                      <a:headEnd len="sm" w="sm" type="none"/>
                      <a:tailEnd len="sm" w="sm" type="none"/>
                    </a:lnR>
                    <a:lnT cap="flat" cmpd="sng" w="9525">
                      <a:solidFill>
                        <a:srgbClr val="353535"/>
                      </a:solidFill>
                      <a:prstDash val="solid"/>
                      <a:round/>
                      <a:headEnd len="sm" w="sm" type="none"/>
                      <a:tailEnd len="sm" w="sm" type="none"/>
                    </a:lnT>
                    <a:lnB cap="flat" cmpd="sng" w="9525">
                      <a:solidFill>
                        <a:srgbClr val="353535"/>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latin typeface="Open Sans"/>
                          <a:ea typeface="Open Sans"/>
                          <a:cs typeface="Open Sans"/>
                          <a:sym typeface="Open Sans"/>
                        </a:rPr>
                        <a:t>2017-03-25</a:t>
                      </a:r>
                      <a:endParaRPr>
                        <a:latin typeface="Open Sans"/>
                        <a:ea typeface="Open Sans"/>
                        <a:cs typeface="Open Sans"/>
                        <a:sym typeface="Open Sans"/>
                      </a:endParaRPr>
                    </a:p>
                  </a:txBody>
                  <a:tcPr marT="91425" marB="91425" marR="91425" marL="91425">
                    <a:lnL cap="flat" cmpd="sng" w="9525">
                      <a:solidFill>
                        <a:srgbClr val="353535"/>
                      </a:solidFill>
                      <a:prstDash val="solid"/>
                      <a:round/>
                      <a:headEnd len="sm" w="sm" type="none"/>
                      <a:tailEnd len="sm" w="sm" type="none"/>
                    </a:lnL>
                    <a:lnR cap="flat" cmpd="sng" w="9525">
                      <a:solidFill>
                        <a:srgbClr val="353535"/>
                      </a:solidFill>
                      <a:prstDash val="solid"/>
                      <a:round/>
                      <a:headEnd len="sm" w="sm" type="none"/>
                      <a:tailEnd len="sm" w="sm" type="none"/>
                    </a:lnR>
                    <a:lnT cap="flat" cmpd="sng" w="9525">
                      <a:solidFill>
                        <a:srgbClr val="353535"/>
                      </a:solidFill>
                      <a:prstDash val="solid"/>
                      <a:round/>
                      <a:headEnd len="sm" w="sm" type="none"/>
                      <a:tailEnd len="sm" w="sm" type="none"/>
                    </a:lnT>
                    <a:lnB cap="flat" cmpd="sng" w="9525">
                      <a:solidFill>
                        <a:srgbClr val="353535"/>
                      </a:solidFill>
                      <a:prstDash val="solid"/>
                      <a:round/>
                      <a:headEnd len="sm" w="sm" type="none"/>
                      <a:tailEnd len="sm" w="sm" type="none"/>
                    </a:lnB>
                  </a:tcPr>
                </a:tc>
              </a:tr>
              <a:tr h="329475">
                <a:tc>
                  <a:txBody>
                    <a:bodyPr>
                      <a:noAutofit/>
                    </a:bodyPr>
                    <a:lstStyle/>
                    <a:p>
                      <a:pPr indent="0" lvl="0" marL="0" rtl="0" algn="ctr">
                        <a:spcBef>
                          <a:spcPts val="0"/>
                        </a:spcBef>
                        <a:spcAft>
                          <a:spcPts val="0"/>
                        </a:spcAft>
                        <a:buNone/>
                      </a:pPr>
                      <a:r>
                        <a:rPr lang="en">
                          <a:latin typeface="Open Sans"/>
                          <a:ea typeface="Open Sans"/>
                          <a:cs typeface="Open Sans"/>
                          <a:sym typeface="Open Sans"/>
                        </a:rPr>
                        <a:t>4</a:t>
                      </a:r>
                      <a:endParaRPr>
                        <a:latin typeface="Open Sans"/>
                        <a:ea typeface="Open Sans"/>
                        <a:cs typeface="Open Sans"/>
                        <a:sym typeface="Open Sans"/>
                      </a:endParaRPr>
                    </a:p>
                  </a:txBody>
                  <a:tcPr marT="91425" marB="91425" marR="91425" marL="91425">
                    <a:lnL cap="flat" cmpd="sng" w="9525">
                      <a:solidFill>
                        <a:srgbClr val="353535"/>
                      </a:solidFill>
                      <a:prstDash val="solid"/>
                      <a:round/>
                      <a:headEnd len="sm" w="sm" type="none"/>
                      <a:tailEnd len="sm" w="sm" type="none"/>
                    </a:lnL>
                    <a:lnR cap="flat" cmpd="sng" w="9525">
                      <a:solidFill>
                        <a:srgbClr val="353535"/>
                      </a:solidFill>
                      <a:prstDash val="solid"/>
                      <a:round/>
                      <a:headEnd len="sm" w="sm" type="none"/>
                      <a:tailEnd len="sm" w="sm" type="none"/>
                    </a:lnR>
                    <a:lnT cap="flat" cmpd="sng" w="9525">
                      <a:solidFill>
                        <a:srgbClr val="353535"/>
                      </a:solidFill>
                      <a:prstDash val="solid"/>
                      <a:round/>
                      <a:headEnd len="sm" w="sm" type="none"/>
                      <a:tailEnd len="sm" w="sm" type="none"/>
                    </a:lnT>
                    <a:lnB cap="flat" cmpd="sng" w="9525">
                      <a:solidFill>
                        <a:srgbClr val="353535"/>
                      </a:solidFill>
                      <a:prstDash val="solid"/>
                      <a:round/>
                      <a:headEnd len="sm" w="sm" type="none"/>
                      <a:tailEnd len="sm" w="sm" type="none"/>
                    </a:lnB>
                    <a:solidFill>
                      <a:srgbClr val="D9D9D9"/>
                    </a:solidFill>
                  </a:tcPr>
                </a:tc>
                <a:tc>
                  <a:txBody>
                    <a:bodyPr>
                      <a:noAutofit/>
                    </a:bodyPr>
                    <a:lstStyle/>
                    <a:p>
                      <a:pPr indent="0" lvl="0" marL="0" rtl="0" algn="ctr">
                        <a:spcBef>
                          <a:spcPts val="0"/>
                        </a:spcBef>
                        <a:spcAft>
                          <a:spcPts val="0"/>
                        </a:spcAft>
                        <a:buNone/>
                      </a:pPr>
                      <a:r>
                        <a:rPr lang="en">
                          <a:latin typeface="Open Sans"/>
                          <a:ea typeface="Open Sans"/>
                          <a:cs typeface="Open Sans"/>
                          <a:sym typeface="Open Sans"/>
                        </a:rPr>
                        <a:t>PearlHacks</a:t>
                      </a:r>
                      <a:endParaRPr>
                        <a:latin typeface="Open Sans"/>
                        <a:ea typeface="Open Sans"/>
                        <a:cs typeface="Open Sans"/>
                        <a:sym typeface="Open Sans"/>
                      </a:endParaRPr>
                    </a:p>
                  </a:txBody>
                  <a:tcPr marT="91425" marB="91425" marR="91425" marL="91425">
                    <a:lnL cap="flat" cmpd="sng" w="9525">
                      <a:solidFill>
                        <a:srgbClr val="353535"/>
                      </a:solidFill>
                      <a:prstDash val="solid"/>
                      <a:round/>
                      <a:headEnd len="sm" w="sm" type="none"/>
                      <a:tailEnd len="sm" w="sm" type="none"/>
                    </a:lnL>
                    <a:lnR cap="flat" cmpd="sng" w="9525">
                      <a:solidFill>
                        <a:srgbClr val="353535"/>
                      </a:solidFill>
                      <a:prstDash val="solid"/>
                      <a:round/>
                      <a:headEnd len="sm" w="sm" type="none"/>
                      <a:tailEnd len="sm" w="sm" type="none"/>
                    </a:lnR>
                    <a:lnT cap="flat" cmpd="sng" w="9525">
                      <a:solidFill>
                        <a:srgbClr val="353535"/>
                      </a:solidFill>
                      <a:prstDash val="solid"/>
                      <a:round/>
                      <a:headEnd len="sm" w="sm" type="none"/>
                      <a:tailEnd len="sm" w="sm" type="none"/>
                    </a:lnT>
                    <a:lnB cap="flat" cmpd="sng" w="9525">
                      <a:solidFill>
                        <a:srgbClr val="353535"/>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latin typeface="Open Sans"/>
                          <a:ea typeface="Open Sans"/>
                          <a:cs typeface="Open Sans"/>
                          <a:sym typeface="Open Sans"/>
                        </a:rPr>
                        <a:t>2017-02-11</a:t>
                      </a:r>
                      <a:endParaRPr>
                        <a:latin typeface="Open Sans"/>
                        <a:ea typeface="Open Sans"/>
                        <a:cs typeface="Open Sans"/>
                        <a:sym typeface="Open Sans"/>
                      </a:endParaRPr>
                    </a:p>
                  </a:txBody>
                  <a:tcPr marT="91425" marB="91425" marR="91425" marL="91425">
                    <a:lnL cap="flat" cmpd="sng" w="9525">
                      <a:solidFill>
                        <a:srgbClr val="353535"/>
                      </a:solidFill>
                      <a:prstDash val="solid"/>
                      <a:round/>
                      <a:headEnd len="sm" w="sm" type="none"/>
                      <a:tailEnd len="sm" w="sm" type="none"/>
                    </a:lnL>
                    <a:lnR cap="flat" cmpd="sng" w="9525">
                      <a:solidFill>
                        <a:srgbClr val="353535"/>
                      </a:solidFill>
                      <a:prstDash val="solid"/>
                      <a:round/>
                      <a:headEnd len="sm" w="sm" type="none"/>
                      <a:tailEnd len="sm" w="sm" type="none"/>
                    </a:lnR>
                    <a:lnT cap="flat" cmpd="sng" w="9525">
                      <a:solidFill>
                        <a:srgbClr val="353535"/>
                      </a:solidFill>
                      <a:prstDash val="solid"/>
                      <a:round/>
                      <a:headEnd len="sm" w="sm" type="none"/>
                      <a:tailEnd len="sm" w="sm" type="none"/>
                    </a:lnT>
                    <a:lnB cap="flat" cmpd="sng" w="9525">
                      <a:solidFill>
                        <a:srgbClr val="353535"/>
                      </a:solidFill>
                      <a:prstDash val="solid"/>
                      <a:round/>
                      <a:headEnd len="sm" w="sm" type="none"/>
                      <a:tailEnd len="sm" w="sm" type="none"/>
                    </a:lnB>
                  </a:tcPr>
                </a:tc>
              </a:tr>
            </a:tbl>
          </a:graphicData>
        </a:graphic>
      </p:graphicFrame>
      <p:sp>
        <p:nvSpPr>
          <p:cNvPr id="405" name="Google Shape;405;p39"/>
          <p:cNvSpPr txBox="1"/>
          <p:nvPr/>
        </p:nvSpPr>
        <p:spPr>
          <a:xfrm>
            <a:off x="161550" y="1551050"/>
            <a:ext cx="4296600" cy="24687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353535"/>
              </a:buClr>
              <a:buSzPts val="2200"/>
              <a:buFont typeface="Open Sans"/>
              <a:buChar char="●"/>
            </a:pPr>
            <a:r>
              <a:rPr lang="en" sz="2200">
                <a:solidFill>
                  <a:srgbClr val="353535"/>
                </a:solidFill>
                <a:latin typeface="Open Sans"/>
                <a:ea typeface="Open Sans"/>
                <a:cs typeface="Open Sans"/>
                <a:sym typeface="Open Sans"/>
              </a:rPr>
              <a:t>Data is structured into Tables (rows &amp; columns).</a:t>
            </a:r>
            <a:br>
              <a:rPr lang="en" sz="2200">
                <a:solidFill>
                  <a:srgbClr val="353535"/>
                </a:solidFill>
                <a:latin typeface="Open Sans"/>
                <a:ea typeface="Open Sans"/>
                <a:cs typeface="Open Sans"/>
                <a:sym typeface="Open Sans"/>
              </a:rPr>
            </a:br>
            <a:r>
              <a:rPr lang="en" sz="2200">
                <a:solidFill>
                  <a:srgbClr val="353535"/>
                </a:solidFill>
                <a:latin typeface="Open Sans"/>
                <a:ea typeface="Open Sans"/>
                <a:cs typeface="Open Sans"/>
                <a:sym typeface="Open Sans"/>
              </a:rPr>
              <a:t>  </a:t>
            </a:r>
            <a:endParaRPr sz="2200">
              <a:solidFill>
                <a:srgbClr val="353535"/>
              </a:solidFill>
              <a:latin typeface="Open Sans"/>
              <a:ea typeface="Open Sans"/>
              <a:cs typeface="Open Sans"/>
              <a:sym typeface="Open Sans"/>
            </a:endParaRPr>
          </a:p>
          <a:p>
            <a:pPr indent="-368300" lvl="0" marL="457200" rtl="0" algn="l">
              <a:spcBef>
                <a:spcPts val="0"/>
              </a:spcBef>
              <a:spcAft>
                <a:spcPts val="0"/>
              </a:spcAft>
              <a:buClr>
                <a:srgbClr val="353535"/>
              </a:buClr>
              <a:buSzPts val="2200"/>
              <a:buFont typeface="Open Sans"/>
              <a:buChar char="●"/>
            </a:pPr>
            <a:r>
              <a:rPr lang="en" sz="2200">
                <a:solidFill>
                  <a:srgbClr val="353535"/>
                </a:solidFill>
                <a:latin typeface="Open Sans"/>
                <a:ea typeface="Open Sans"/>
                <a:cs typeface="Open Sans"/>
                <a:sym typeface="Open Sans"/>
              </a:rPr>
              <a:t>Every row in a Table has the same columns.</a:t>
            </a:r>
            <a:br>
              <a:rPr lang="en" sz="2200">
                <a:solidFill>
                  <a:srgbClr val="353535"/>
                </a:solidFill>
                <a:latin typeface="Open Sans"/>
                <a:ea typeface="Open Sans"/>
                <a:cs typeface="Open Sans"/>
                <a:sym typeface="Open Sans"/>
              </a:rPr>
            </a:br>
            <a:endParaRPr sz="2200">
              <a:solidFill>
                <a:srgbClr val="353535"/>
              </a:solidFill>
              <a:latin typeface="Open Sans"/>
              <a:ea typeface="Open Sans"/>
              <a:cs typeface="Open Sans"/>
              <a:sym typeface="Open Sans"/>
            </a:endParaRPr>
          </a:p>
          <a:p>
            <a:pPr indent="-368300" lvl="0" marL="457200" rtl="0" algn="l">
              <a:spcBef>
                <a:spcPts val="0"/>
              </a:spcBef>
              <a:spcAft>
                <a:spcPts val="0"/>
              </a:spcAft>
              <a:buClr>
                <a:srgbClr val="353535"/>
              </a:buClr>
              <a:buSzPts val="2200"/>
              <a:buFont typeface="Open Sans"/>
              <a:buChar char="●"/>
            </a:pPr>
            <a:r>
              <a:rPr lang="en" sz="2200">
                <a:solidFill>
                  <a:srgbClr val="353535"/>
                </a:solidFill>
                <a:latin typeface="Open Sans"/>
                <a:ea typeface="Open Sans"/>
                <a:cs typeface="Open Sans"/>
                <a:sym typeface="Open Sans"/>
              </a:rPr>
              <a:t>Use “SQL” to query data.</a:t>
            </a:r>
            <a:endParaRPr sz="2200">
              <a:solidFill>
                <a:srgbClr val="353535"/>
              </a:solidFill>
              <a:latin typeface="Open Sans"/>
              <a:ea typeface="Open Sans"/>
              <a:cs typeface="Open Sans"/>
              <a:sym typeface="Open Sans"/>
            </a:endParaRPr>
          </a:p>
        </p:txBody>
      </p:sp>
      <p:sp>
        <p:nvSpPr>
          <p:cNvPr id="406" name="Google Shape;406;p39"/>
          <p:cNvSpPr txBox="1"/>
          <p:nvPr/>
        </p:nvSpPr>
        <p:spPr>
          <a:xfrm>
            <a:off x="529950" y="4763028"/>
            <a:ext cx="7704600" cy="16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1C232"/>
                </a:solidFill>
                <a:latin typeface="Consolas"/>
                <a:ea typeface="Consolas"/>
                <a:cs typeface="Consolas"/>
                <a:sym typeface="Consolas"/>
              </a:rPr>
              <a:t>/&gt; SELECT * FROM my_database.hackathons WHERE Hackathon = “hackNY”;</a:t>
            </a:r>
            <a:endParaRPr>
              <a:solidFill>
                <a:srgbClr val="F1C232"/>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id | Hackathon | Date       |</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1 | hackNY    | 2017-04-08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p:txBody>
      </p:sp>
      <p:sp>
        <p:nvSpPr>
          <p:cNvPr id="407" name="Google Shape;407;p39"/>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8" name="Google Shape;408;p39"/>
          <p:cNvSpPr txBox="1"/>
          <p:nvPr>
            <p:ph type="title"/>
          </p:nvPr>
        </p:nvSpPr>
        <p:spPr>
          <a:xfrm>
            <a:off x="161550" y="64580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What are Relational Databases?</a:t>
            </a:r>
            <a:endParaRPr b="1" sz="3000">
              <a:solidFill>
                <a:srgbClr val="353535"/>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0"/>
          <p:cNvSpPr/>
          <p:nvPr/>
        </p:nvSpPr>
        <p:spPr>
          <a:xfrm>
            <a:off x="4602000" y="1562150"/>
            <a:ext cx="4008900" cy="2653500"/>
          </a:xfrm>
          <a:prstGeom prst="rect">
            <a:avLst/>
          </a:prstGeom>
          <a:solidFill>
            <a:schemeClr val="lt1"/>
          </a:solidFill>
          <a:ln cap="flat" cmpd="sng" w="76200">
            <a:solidFill>
              <a:srgbClr val="353535"/>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800">
              <a:solidFill>
                <a:srgbClr val="353535"/>
              </a:solidFill>
              <a:latin typeface="Open Sans"/>
              <a:ea typeface="Open Sans"/>
              <a:cs typeface="Open Sans"/>
              <a:sym typeface="Open Sans"/>
            </a:endParaRPr>
          </a:p>
        </p:txBody>
      </p:sp>
      <p:pic>
        <p:nvPicPr>
          <p:cNvPr id="414" name="Google Shape;414;p40"/>
          <p:cNvPicPr preferRelativeResize="0"/>
          <p:nvPr/>
        </p:nvPicPr>
        <p:blipFill rotWithShape="1">
          <a:blip r:embed="rId3">
            <a:alphaModFix/>
          </a:blip>
          <a:srcRect b="53325" l="0" r="0" t="0"/>
          <a:stretch/>
        </p:blipFill>
        <p:spPr>
          <a:xfrm>
            <a:off x="333375" y="4545446"/>
            <a:ext cx="8477250" cy="2102875"/>
          </a:xfrm>
          <a:prstGeom prst="rect">
            <a:avLst/>
          </a:prstGeom>
          <a:noFill/>
          <a:ln>
            <a:noFill/>
          </a:ln>
        </p:spPr>
      </p:pic>
      <p:sp>
        <p:nvSpPr>
          <p:cNvPr id="415" name="Google Shape;415;p40"/>
          <p:cNvSpPr txBox="1"/>
          <p:nvPr/>
        </p:nvSpPr>
        <p:spPr>
          <a:xfrm>
            <a:off x="161550" y="1551050"/>
            <a:ext cx="4008900" cy="24687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353535"/>
              </a:buClr>
              <a:buSzPts val="2200"/>
              <a:buFont typeface="Open Sans"/>
              <a:buChar char="●"/>
            </a:pPr>
            <a:r>
              <a:rPr lang="en" sz="2200">
                <a:solidFill>
                  <a:srgbClr val="353535"/>
                </a:solidFill>
                <a:latin typeface="Open Sans"/>
                <a:ea typeface="Open Sans"/>
                <a:cs typeface="Open Sans"/>
                <a:sym typeface="Open Sans"/>
              </a:rPr>
              <a:t>Data is unstructured and is stored in Collections.</a:t>
            </a:r>
            <a:br>
              <a:rPr lang="en" sz="2200">
                <a:solidFill>
                  <a:srgbClr val="353535"/>
                </a:solidFill>
                <a:latin typeface="Open Sans"/>
                <a:ea typeface="Open Sans"/>
                <a:cs typeface="Open Sans"/>
                <a:sym typeface="Open Sans"/>
              </a:rPr>
            </a:br>
            <a:r>
              <a:rPr lang="en" sz="2200">
                <a:solidFill>
                  <a:srgbClr val="353535"/>
                </a:solidFill>
                <a:latin typeface="Open Sans"/>
                <a:ea typeface="Open Sans"/>
                <a:cs typeface="Open Sans"/>
                <a:sym typeface="Open Sans"/>
              </a:rPr>
              <a:t>  </a:t>
            </a:r>
            <a:endParaRPr sz="2200">
              <a:solidFill>
                <a:srgbClr val="353535"/>
              </a:solidFill>
              <a:latin typeface="Open Sans"/>
              <a:ea typeface="Open Sans"/>
              <a:cs typeface="Open Sans"/>
              <a:sym typeface="Open Sans"/>
            </a:endParaRPr>
          </a:p>
          <a:p>
            <a:pPr indent="-368300" lvl="0" marL="457200" rtl="0" algn="l">
              <a:spcBef>
                <a:spcPts val="0"/>
              </a:spcBef>
              <a:spcAft>
                <a:spcPts val="0"/>
              </a:spcAft>
              <a:buClr>
                <a:srgbClr val="353535"/>
              </a:buClr>
              <a:buSzPts val="2200"/>
              <a:buFont typeface="Open Sans"/>
              <a:buChar char="●"/>
            </a:pPr>
            <a:r>
              <a:rPr lang="en" sz="2200">
                <a:solidFill>
                  <a:srgbClr val="353535"/>
                </a:solidFill>
                <a:latin typeface="Open Sans"/>
                <a:ea typeface="Open Sans"/>
                <a:cs typeface="Open Sans"/>
                <a:sym typeface="Open Sans"/>
              </a:rPr>
              <a:t>Every entry could have different columns.</a:t>
            </a:r>
            <a:br>
              <a:rPr lang="en" sz="2200">
                <a:solidFill>
                  <a:srgbClr val="353535"/>
                </a:solidFill>
                <a:latin typeface="Open Sans"/>
                <a:ea typeface="Open Sans"/>
                <a:cs typeface="Open Sans"/>
                <a:sym typeface="Open Sans"/>
              </a:rPr>
            </a:br>
            <a:endParaRPr sz="2200">
              <a:solidFill>
                <a:srgbClr val="353535"/>
              </a:solidFill>
              <a:latin typeface="Open Sans"/>
              <a:ea typeface="Open Sans"/>
              <a:cs typeface="Open Sans"/>
              <a:sym typeface="Open Sans"/>
            </a:endParaRPr>
          </a:p>
          <a:p>
            <a:pPr indent="-368300" lvl="0" marL="457200" rtl="0" algn="l">
              <a:spcBef>
                <a:spcPts val="0"/>
              </a:spcBef>
              <a:spcAft>
                <a:spcPts val="0"/>
              </a:spcAft>
              <a:buClr>
                <a:srgbClr val="353535"/>
              </a:buClr>
              <a:buSzPts val="2200"/>
              <a:buFont typeface="Open Sans"/>
              <a:buChar char="●"/>
            </a:pPr>
            <a:r>
              <a:rPr lang="en" sz="2200">
                <a:solidFill>
                  <a:srgbClr val="353535"/>
                </a:solidFill>
                <a:latin typeface="Open Sans"/>
                <a:ea typeface="Open Sans"/>
                <a:cs typeface="Open Sans"/>
                <a:sym typeface="Open Sans"/>
              </a:rPr>
              <a:t>Use “JSON” to query data.</a:t>
            </a:r>
            <a:endParaRPr sz="2200">
              <a:solidFill>
                <a:srgbClr val="353535"/>
              </a:solidFill>
              <a:latin typeface="Open Sans"/>
              <a:ea typeface="Open Sans"/>
              <a:cs typeface="Open Sans"/>
              <a:sym typeface="Open Sans"/>
            </a:endParaRPr>
          </a:p>
        </p:txBody>
      </p:sp>
      <p:sp>
        <p:nvSpPr>
          <p:cNvPr id="416" name="Google Shape;416;p40"/>
          <p:cNvSpPr txBox="1"/>
          <p:nvPr/>
        </p:nvSpPr>
        <p:spPr>
          <a:xfrm>
            <a:off x="529950" y="4915428"/>
            <a:ext cx="7704600" cy="16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1C232"/>
                </a:solidFill>
                <a:latin typeface="Consolas"/>
                <a:ea typeface="Consolas"/>
                <a:cs typeface="Consolas"/>
                <a:sym typeface="Consolas"/>
              </a:rPr>
              <a:t>/&gt; db.hackathons.find({ Hackathon: “hackNY” })</a:t>
            </a:r>
            <a:endParaRPr>
              <a:solidFill>
                <a:srgbClr val="F1C232"/>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“Hackathon”: “hackNY”,</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“Date”: 2017-04-08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p:txBody>
      </p:sp>
      <p:sp>
        <p:nvSpPr>
          <p:cNvPr id="417" name="Google Shape;417;p40"/>
          <p:cNvSpPr txBox="1"/>
          <p:nvPr/>
        </p:nvSpPr>
        <p:spPr>
          <a:xfrm>
            <a:off x="4718250" y="1654550"/>
            <a:ext cx="3776400" cy="24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53535"/>
                </a:solidFill>
                <a:latin typeface="Open Sans"/>
                <a:ea typeface="Open Sans"/>
                <a:cs typeface="Open Sans"/>
                <a:sym typeface="Open Sans"/>
              </a:rPr>
              <a:t>Sample Collection:</a:t>
            </a:r>
            <a:endParaRPr b="1">
              <a:solidFill>
                <a:srgbClr val="353535"/>
              </a:solidFill>
              <a:latin typeface="Open Sans"/>
              <a:ea typeface="Open Sans"/>
              <a:cs typeface="Open Sans"/>
              <a:sym typeface="Open Sans"/>
            </a:endParaRPr>
          </a:p>
          <a:p>
            <a:pPr indent="0" lvl="0" marL="0" rtl="0" algn="l">
              <a:spcBef>
                <a:spcPts val="0"/>
              </a:spcBef>
              <a:spcAft>
                <a:spcPts val="0"/>
              </a:spcAft>
              <a:buNone/>
            </a:pPr>
            <a:r>
              <a:t/>
            </a:r>
            <a:endParaRPr>
              <a:solidFill>
                <a:srgbClr val="353535"/>
              </a:solidFill>
              <a:latin typeface="Consolas"/>
              <a:ea typeface="Consolas"/>
              <a:cs typeface="Consolas"/>
              <a:sym typeface="Consolas"/>
            </a:endParaRPr>
          </a:p>
          <a:p>
            <a:pPr indent="0" lvl="0" marL="0" rtl="0" algn="l">
              <a:spcBef>
                <a:spcPts val="0"/>
              </a:spcBef>
              <a:spcAft>
                <a:spcPts val="0"/>
              </a:spcAft>
              <a:buNone/>
            </a:pPr>
            <a:r>
              <a:rPr lang="en">
                <a:solidFill>
                  <a:srgbClr val="353535"/>
                </a:solidFill>
                <a:latin typeface="Consolas"/>
                <a:ea typeface="Consolas"/>
                <a:cs typeface="Consolas"/>
                <a:sym typeface="Consolas"/>
              </a:rPr>
              <a:t>{</a:t>
            </a:r>
            <a:endParaRPr>
              <a:solidFill>
                <a:srgbClr val="353535"/>
              </a:solidFill>
              <a:latin typeface="Consolas"/>
              <a:ea typeface="Consolas"/>
              <a:cs typeface="Consolas"/>
              <a:sym typeface="Consolas"/>
            </a:endParaRPr>
          </a:p>
          <a:p>
            <a:pPr indent="0" lvl="0" marL="0" rtl="0" algn="l">
              <a:spcBef>
                <a:spcPts val="0"/>
              </a:spcBef>
              <a:spcAft>
                <a:spcPts val="0"/>
              </a:spcAft>
              <a:buNone/>
            </a:pPr>
            <a:r>
              <a:rPr lang="en">
                <a:solidFill>
                  <a:srgbClr val="353535"/>
                </a:solidFill>
                <a:latin typeface="Consolas"/>
                <a:ea typeface="Consolas"/>
                <a:cs typeface="Consolas"/>
                <a:sym typeface="Consolas"/>
              </a:rPr>
              <a:t>  “Hackathon”: “hackNY”,</a:t>
            </a:r>
            <a:endParaRPr>
              <a:solidFill>
                <a:srgbClr val="353535"/>
              </a:solidFill>
              <a:latin typeface="Consolas"/>
              <a:ea typeface="Consolas"/>
              <a:cs typeface="Consolas"/>
              <a:sym typeface="Consolas"/>
            </a:endParaRPr>
          </a:p>
          <a:p>
            <a:pPr indent="0" lvl="0" marL="0" rtl="0" algn="l">
              <a:spcBef>
                <a:spcPts val="0"/>
              </a:spcBef>
              <a:spcAft>
                <a:spcPts val="0"/>
              </a:spcAft>
              <a:buNone/>
            </a:pPr>
            <a:r>
              <a:rPr lang="en">
                <a:solidFill>
                  <a:srgbClr val="353535"/>
                </a:solidFill>
                <a:latin typeface="Consolas"/>
                <a:ea typeface="Consolas"/>
                <a:cs typeface="Consolas"/>
                <a:sym typeface="Consolas"/>
              </a:rPr>
              <a:t>  “Date”: 2017-04-08</a:t>
            </a:r>
            <a:endParaRPr>
              <a:solidFill>
                <a:srgbClr val="353535"/>
              </a:solidFill>
              <a:latin typeface="Consolas"/>
              <a:ea typeface="Consolas"/>
              <a:cs typeface="Consolas"/>
              <a:sym typeface="Consolas"/>
            </a:endParaRPr>
          </a:p>
          <a:p>
            <a:pPr indent="0" lvl="0" marL="0" rtl="0" algn="l">
              <a:spcBef>
                <a:spcPts val="0"/>
              </a:spcBef>
              <a:spcAft>
                <a:spcPts val="0"/>
              </a:spcAft>
              <a:buNone/>
            </a:pPr>
            <a:r>
              <a:rPr lang="en">
                <a:solidFill>
                  <a:srgbClr val="353535"/>
                </a:solidFill>
                <a:latin typeface="Consolas"/>
                <a:ea typeface="Consolas"/>
                <a:cs typeface="Consolas"/>
                <a:sym typeface="Consolas"/>
              </a:rPr>
              <a:t>},</a:t>
            </a:r>
            <a:endParaRPr>
              <a:solidFill>
                <a:srgbClr val="353535"/>
              </a:solidFill>
              <a:latin typeface="Consolas"/>
              <a:ea typeface="Consolas"/>
              <a:cs typeface="Consolas"/>
              <a:sym typeface="Consolas"/>
            </a:endParaRPr>
          </a:p>
          <a:p>
            <a:pPr indent="0" lvl="0" marL="0" rtl="0" algn="l">
              <a:spcBef>
                <a:spcPts val="0"/>
              </a:spcBef>
              <a:spcAft>
                <a:spcPts val="0"/>
              </a:spcAft>
              <a:buNone/>
            </a:pPr>
            <a:r>
              <a:rPr lang="en">
                <a:solidFill>
                  <a:srgbClr val="353535"/>
                </a:solidFill>
                <a:latin typeface="Consolas"/>
                <a:ea typeface="Consolas"/>
                <a:cs typeface="Consolas"/>
                <a:sym typeface="Consolas"/>
              </a:rPr>
              <a:t>{</a:t>
            </a:r>
            <a:endParaRPr>
              <a:solidFill>
                <a:srgbClr val="353535"/>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353535"/>
                </a:solidFill>
                <a:latin typeface="Consolas"/>
                <a:ea typeface="Consolas"/>
                <a:cs typeface="Consolas"/>
                <a:sym typeface="Consolas"/>
              </a:rPr>
              <a:t>  “Hackathon”: “Hack Princeton”,</a:t>
            </a:r>
            <a:endParaRPr>
              <a:solidFill>
                <a:srgbClr val="353535"/>
              </a:solidFill>
              <a:latin typeface="Consolas"/>
              <a:ea typeface="Consolas"/>
              <a:cs typeface="Consolas"/>
              <a:sym typeface="Consolas"/>
            </a:endParaRPr>
          </a:p>
          <a:p>
            <a:pPr indent="0" lvl="0" marL="0" rtl="0" algn="l">
              <a:spcBef>
                <a:spcPts val="0"/>
              </a:spcBef>
              <a:spcAft>
                <a:spcPts val="0"/>
              </a:spcAft>
              <a:buNone/>
            </a:pPr>
            <a:r>
              <a:rPr lang="en">
                <a:solidFill>
                  <a:srgbClr val="353535"/>
                </a:solidFill>
                <a:latin typeface="Consolas"/>
                <a:ea typeface="Consolas"/>
                <a:cs typeface="Consolas"/>
                <a:sym typeface="Consolas"/>
              </a:rPr>
              <a:t>  “Date”: 2017-04-08,</a:t>
            </a:r>
            <a:endParaRPr>
              <a:solidFill>
                <a:srgbClr val="353535"/>
              </a:solidFill>
              <a:latin typeface="Consolas"/>
              <a:ea typeface="Consolas"/>
              <a:cs typeface="Consolas"/>
              <a:sym typeface="Consolas"/>
            </a:endParaRPr>
          </a:p>
          <a:p>
            <a:pPr indent="0" lvl="0" marL="0" rtl="0" algn="l">
              <a:spcBef>
                <a:spcPts val="0"/>
              </a:spcBef>
              <a:spcAft>
                <a:spcPts val="0"/>
              </a:spcAft>
              <a:buNone/>
            </a:pPr>
            <a:r>
              <a:rPr lang="en">
                <a:solidFill>
                  <a:srgbClr val="353535"/>
                </a:solidFill>
                <a:latin typeface="Consolas"/>
                <a:ea typeface="Consolas"/>
                <a:cs typeface="Consolas"/>
                <a:sym typeface="Consolas"/>
              </a:rPr>
              <a:t>  “Custom-Data”: “Some Custom Data.”</a:t>
            </a:r>
            <a:endParaRPr>
              <a:solidFill>
                <a:srgbClr val="353535"/>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353535"/>
                </a:solidFill>
                <a:latin typeface="Consolas"/>
                <a:ea typeface="Consolas"/>
                <a:cs typeface="Consolas"/>
                <a:sym typeface="Consolas"/>
              </a:rPr>
              <a:t>}</a:t>
            </a:r>
            <a:endParaRPr>
              <a:solidFill>
                <a:srgbClr val="353535"/>
              </a:solidFill>
              <a:latin typeface="Consolas"/>
              <a:ea typeface="Consolas"/>
              <a:cs typeface="Consolas"/>
              <a:sym typeface="Consolas"/>
            </a:endParaRPr>
          </a:p>
        </p:txBody>
      </p:sp>
      <p:sp>
        <p:nvSpPr>
          <p:cNvPr id="418" name="Google Shape;418;p40"/>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9" name="Google Shape;419;p40"/>
          <p:cNvSpPr txBox="1"/>
          <p:nvPr>
            <p:ph type="title"/>
          </p:nvPr>
        </p:nvSpPr>
        <p:spPr>
          <a:xfrm>
            <a:off x="161550" y="64580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What are NoSQL Databases?</a:t>
            </a:r>
            <a:endParaRPr b="1" sz="3000">
              <a:solidFill>
                <a:srgbClr val="353535"/>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41"/>
          <p:cNvSpPr txBox="1"/>
          <p:nvPr>
            <p:ph type="title"/>
          </p:nvPr>
        </p:nvSpPr>
        <p:spPr>
          <a:xfrm>
            <a:off x="161550" y="64580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353535"/>
                </a:solidFill>
                <a:latin typeface="Open Sans"/>
                <a:ea typeface="Open Sans"/>
                <a:cs typeface="Open Sans"/>
                <a:sym typeface="Open Sans"/>
              </a:rPr>
              <a:t>Both Relational &amp; NoSQL DBs have </a:t>
            </a:r>
            <a:r>
              <a:rPr b="1" lang="en" sz="2800">
                <a:solidFill>
                  <a:srgbClr val="353535"/>
                </a:solidFill>
                <a:latin typeface="Open Sans"/>
                <a:ea typeface="Open Sans"/>
                <a:cs typeface="Open Sans"/>
                <a:sym typeface="Open Sans"/>
              </a:rPr>
              <a:t>Trade Offs</a:t>
            </a:r>
            <a:r>
              <a:rPr b="1" lang="en" sz="2800">
                <a:solidFill>
                  <a:srgbClr val="353535"/>
                </a:solidFill>
                <a:latin typeface="Open Sans"/>
                <a:ea typeface="Open Sans"/>
                <a:cs typeface="Open Sans"/>
                <a:sym typeface="Open Sans"/>
              </a:rPr>
              <a:t>.</a:t>
            </a:r>
            <a:endParaRPr b="1" sz="2800">
              <a:solidFill>
                <a:srgbClr val="353535"/>
              </a:solidFill>
              <a:latin typeface="Open Sans"/>
              <a:ea typeface="Open Sans"/>
              <a:cs typeface="Open Sans"/>
              <a:sym typeface="Open Sans"/>
            </a:endParaRPr>
          </a:p>
        </p:txBody>
      </p:sp>
      <p:grpSp>
        <p:nvGrpSpPr>
          <p:cNvPr id="425" name="Google Shape;425;p41"/>
          <p:cNvGrpSpPr/>
          <p:nvPr/>
        </p:nvGrpSpPr>
        <p:grpSpPr>
          <a:xfrm>
            <a:off x="256150" y="1852640"/>
            <a:ext cx="4113600" cy="3591600"/>
            <a:chOff x="224750" y="3102525"/>
            <a:chExt cx="4113600" cy="3591600"/>
          </a:xfrm>
        </p:grpSpPr>
        <p:sp>
          <p:nvSpPr>
            <p:cNvPr id="426" name="Google Shape;426;p41"/>
            <p:cNvSpPr/>
            <p:nvPr/>
          </p:nvSpPr>
          <p:spPr>
            <a:xfrm>
              <a:off x="224750" y="3102525"/>
              <a:ext cx="4113600" cy="3591600"/>
            </a:xfrm>
            <a:prstGeom prst="rect">
              <a:avLst/>
            </a:prstGeom>
            <a:solidFill>
              <a:srgbClr val="5EA5E5"/>
            </a:solidFill>
            <a:ln cap="flat" cmpd="sng" w="76200">
              <a:solidFill>
                <a:srgbClr val="353535"/>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800">
                <a:solidFill>
                  <a:srgbClr val="353535"/>
                </a:solidFill>
                <a:latin typeface="Open Sans"/>
                <a:ea typeface="Open Sans"/>
                <a:cs typeface="Open Sans"/>
                <a:sym typeface="Open Sans"/>
              </a:endParaRPr>
            </a:p>
          </p:txBody>
        </p:sp>
        <p:sp>
          <p:nvSpPr>
            <p:cNvPr id="427" name="Google Shape;427;p41"/>
            <p:cNvSpPr txBox="1"/>
            <p:nvPr/>
          </p:nvSpPr>
          <p:spPr>
            <a:xfrm>
              <a:off x="320950" y="3398325"/>
              <a:ext cx="39276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D966"/>
                  </a:solidFill>
                  <a:latin typeface="Open Sans"/>
                  <a:ea typeface="Open Sans"/>
                  <a:cs typeface="Open Sans"/>
                  <a:sym typeface="Open Sans"/>
                </a:rPr>
                <a:t>Relational Database</a:t>
              </a:r>
              <a:endParaRPr b="1" sz="2400">
                <a:solidFill>
                  <a:srgbClr val="FFD966"/>
                </a:solidFill>
                <a:latin typeface="Open Sans"/>
                <a:ea typeface="Open Sans"/>
                <a:cs typeface="Open Sans"/>
                <a:sym typeface="Open Sans"/>
              </a:endParaRPr>
            </a:p>
            <a:p>
              <a:pPr indent="0" lvl="0" marL="0" rtl="0" algn="ctr">
                <a:spcBef>
                  <a:spcPts val="0"/>
                </a:spcBef>
                <a:spcAft>
                  <a:spcPts val="0"/>
                </a:spcAft>
                <a:buNone/>
              </a:pPr>
              <a:r>
                <a:rPr b="1" lang="en" sz="2400">
                  <a:solidFill>
                    <a:srgbClr val="FFD966"/>
                  </a:solidFill>
                  <a:latin typeface="Open Sans"/>
                  <a:ea typeface="Open Sans"/>
                  <a:cs typeface="Open Sans"/>
                  <a:sym typeface="Open Sans"/>
                </a:rPr>
                <a:t>Issues</a:t>
              </a:r>
              <a:endParaRPr b="1" sz="2400">
                <a:solidFill>
                  <a:srgbClr val="FFD966"/>
                </a:solidFill>
                <a:latin typeface="Open Sans"/>
                <a:ea typeface="Open Sans"/>
                <a:cs typeface="Open Sans"/>
                <a:sym typeface="Open Sans"/>
              </a:endParaRPr>
            </a:p>
            <a:p>
              <a:pPr indent="0" lvl="0" marL="0" rtl="0" algn="l">
                <a:spcBef>
                  <a:spcPts val="0"/>
                </a:spcBef>
                <a:spcAft>
                  <a:spcPts val="0"/>
                </a:spcAft>
                <a:buNone/>
              </a:pPr>
              <a:r>
                <a:t/>
              </a:r>
              <a:endParaRPr sz="2000">
                <a:solidFill>
                  <a:srgbClr val="353535"/>
                </a:solidFill>
                <a:latin typeface="Open Sans SemiBold"/>
                <a:ea typeface="Open Sans SemiBold"/>
                <a:cs typeface="Open Sans SemiBold"/>
                <a:sym typeface="Open Sans SemiBold"/>
              </a:endParaRPr>
            </a:p>
            <a:p>
              <a:pPr indent="-368300" lvl="0" marL="457200" rtl="0" algn="l">
                <a:spcBef>
                  <a:spcPts val="0"/>
                </a:spcBef>
                <a:spcAft>
                  <a:spcPts val="0"/>
                </a:spcAft>
                <a:buClr>
                  <a:srgbClr val="FFFFFF"/>
                </a:buClr>
                <a:buSzPts val="2200"/>
                <a:buFont typeface="Open Sans SemiBold"/>
                <a:buAutoNum type="arabicPeriod"/>
              </a:pPr>
              <a:r>
                <a:rPr lang="en" sz="2200">
                  <a:solidFill>
                    <a:srgbClr val="FFFFFF"/>
                  </a:solidFill>
                  <a:latin typeface="Open Sans SemiBold"/>
                  <a:ea typeface="Open Sans SemiBold"/>
                  <a:cs typeface="Open Sans SemiBold"/>
                  <a:sym typeface="Open Sans SemiBold"/>
                </a:rPr>
                <a:t>Single-Server Databases are a point of failure.</a:t>
              </a:r>
              <a:br>
                <a:rPr lang="en" sz="2000">
                  <a:solidFill>
                    <a:srgbClr val="FFFFFF"/>
                  </a:solidFill>
                  <a:latin typeface="Open Sans SemiBold"/>
                  <a:ea typeface="Open Sans SemiBold"/>
                  <a:cs typeface="Open Sans SemiBold"/>
                  <a:sym typeface="Open Sans SemiBold"/>
                </a:rPr>
              </a:br>
              <a:endParaRPr sz="2000">
                <a:solidFill>
                  <a:srgbClr val="FFFFFF"/>
                </a:solidFill>
                <a:latin typeface="Open Sans SemiBold"/>
                <a:ea typeface="Open Sans SemiBold"/>
                <a:cs typeface="Open Sans SemiBold"/>
                <a:sym typeface="Open Sans SemiBold"/>
              </a:endParaRPr>
            </a:p>
            <a:p>
              <a:pPr indent="-368300" lvl="0" marL="457200" rtl="0" algn="l">
                <a:spcBef>
                  <a:spcPts val="0"/>
                </a:spcBef>
                <a:spcAft>
                  <a:spcPts val="0"/>
                </a:spcAft>
                <a:buClr>
                  <a:srgbClr val="FFFFFF"/>
                </a:buClr>
                <a:buSzPts val="2200"/>
                <a:buFont typeface="Open Sans SemiBold"/>
                <a:buAutoNum type="arabicPeriod"/>
              </a:pPr>
              <a:r>
                <a:rPr lang="en" sz="2000">
                  <a:solidFill>
                    <a:srgbClr val="FFFFFF"/>
                  </a:solidFill>
                  <a:latin typeface="Open Sans SemiBold"/>
                  <a:ea typeface="Open Sans SemiBold"/>
                  <a:cs typeface="Open Sans SemiBold"/>
                  <a:sym typeface="Open Sans SemiBold"/>
                </a:rPr>
                <a:t>Multi-Server Databases are complex (sharding).</a:t>
              </a:r>
              <a:endParaRPr sz="2000">
                <a:solidFill>
                  <a:srgbClr val="FFFFFF"/>
                </a:solidFill>
                <a:latin typeface="Open Sans SemiBold"/>
                <a:ea typeface="Open Sans SemiBold"/>
                <a:cs typeface="Open Sans SemiBold"/>
                <a:sym typeface="Open Sans SemiBold"/>
              </a:endParaRPr>
            </a:p>
          </p:txBody>
        </p:sp>
      </p:grpSp>
      <p:sp>
        <p:nvSpPr>
          <p:cNvPr id="428" name="Google Shape;428;p41"/>
          <p:cNvSpPr/>
          <p:nvPr/>
        </p:nvSpPr>
        <p:spPr>
          <a:xfrm>
            <a:off x="4774250" y="1852640"/>
            <a:ext cx="4113600" cy="3591600"/>
          </a:xfrm>
          <a:prstGeom prst="rect">
            <a:avLst/>
          </a:prstGeom>
          <a:solidFill>
            <a:srgbClr val="5EA5E5"/>
          </a:solidFill>
          <a:ln cap="flat" cmpd="sng" w="76200">
            <a:solidFill>
              <a:srgbClr val="353535"/>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800">
              <a:solidFill>
                <a:srgbClr val="353535"/>
              </a:solidFill>
              <a:latin typeface="Open Sans"/>
              <a:ea typeface="Open Sans"/>
              <a:cs typeface="Open Sans"/>
              <a:sym typeface="Open Sans"/>
            </a:endParaRPr>
          </a:p>
        </p:txBody>
      </p:sp>
      <p:sp>
        <p:nvSpPr>
          <p:cNvPr id="429" name="Google Shape;429;p41"/>
          <p:cNvSpPr txBox="1"/>
          <p:nvPr/>
        </p:nvSpPr>
        <p:spPr>
          <a:xfrm>
            <a:off x="4922300" y="2148440"/>
            <a:ext cx="38175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D966"/>
                </a:solidFill>
                <a:latin typeface="Open Sans"/>
                <a:ea typeface="Open Sans"/>
                <a:cs typeface="Open Sans"/>
                <a:sym typeface="Open Sans"/>
              </a:rPr>
              <a:t>NoSQL Database</a:t>
            </a:r>
            <a:endParaRPr b="1" sz="2400">
              <a:solidFill>
                <a:srgbClr val="FFD966"/>
              </a:solidFill>
              <a:latin typeface="Open Sans"/>
              <a:ea typeface="Open Sans"/>
              <a:cs typeface="Open Sans"/>
              <a:sym typeface="Open Sans"/>
            </a:endParaRPr>
          </a:p>
          <a:p>
            <a:pPr indent="0" lvl="0" marL="0" rtl="0" algn="ctr">
              <a:spcBef>
                <a:spcPts val="0"/>
              </a:spcBef>
              <a:spcAft>
                <a:spcPts val="0"/>
              </a:spcAft>
              <a:buNone/>
            </a:pPr>
            <a:r>
              <a:rPr b="1" lang="en" sz="2400">
                <a:solidFill>
                  <a:srgbClr val="FFD966"/>
                </a:solidFill>
                <a:latin typeface="Open Sans"/>
                <a:ea typeface="Open Sans"/>
                <a:cs typeface="Open Sans"/>
                <a:sym typeface="Open Sans"/>
              </a:rPr>
              <a:t>Issues</a:t>
            </a:r>
            <a:endParaRPr b="1" sz="2400">
              <a:solidFill>
                <a:srgbClr val="FFD966"/>
              </a:solidFill>
              <a:latin typeface="Open Sans"/>
              <a:ea typeface="Open Sans"/>
              <a:cs typeface="Open Sans"/>
              <a:sym typeface="Open Sans"/>
            </a:endParaRPr>
          </a:p>
          <a:p>
            <a:pPr indent="0" lvl="0" marL="0" rtl="0" algn="l">
              <a:spcBef>
                <a:spcPts val="0"/>
              </a:spcBef>
              <a:spcAft>
                <a:spcPts val="0"/>
              </a:spcAft>
              <a:buNone/>
            </a:pPr>
            <a:r>
              <a:t/>
            </a:r>
            <a:endParaRPr sz="2000">
              <a:solidFill>
                <a:srgbClr val="353535"/>
              </a:solidFill>
              <a:latin typeface="Open Sans SemiBold"/>
              <a:ea typeface="Open Sans SemiBold"/>
              <a:cs typeface="Open Sans SemiBold"/>
              <a:sym typeface="Open Sans SemiBold"/>
            </a:endParaRPr>
          </a:p>
          <a:p>
            <a:pPr indent="-368300" lvl="0" marL="457200" rtl="0" algn="l">
              <a:spcBef>
                <a:spcPts val="0"/>
              </a:spcBef>
              <a:spcAft>
                <a:spcPts val="0"/>
              </a:spcAft>
              <a:buClr>
                <a:srgbClr val="FFFFFF"/>
              </a:buClr>
              <a:buSzPts val="2200"/>
              <a:buFont typeface="Open Sans SemiBold"/>
              <a:buAutoNum type="arabicPeriod"/>
            </a:pPr>
            <a:r>
              <a:rPr lang="en" sz="2200">
                <a:solidFill>
                  <a:srgbClr val="FFFFFF"/>
                </a:solidFill>
                <a:latin typeface="Open Sans SemiBold"/>
                <a:ea typeface="Open Sans SemiBold"/>
                <a:cs typeface="Open Sans SemiBold"/>
                <a:sym typeface="Open Sans SemiBold"/>
              </a:rPr>
              <a:t>Eventual Consistency is hard to deal with.</a:t>
            </a:r>
            <a:br>
              <a:rPr lang="en" sz="2200">
                <a:solidFill>
                  <a:srgbClr val="FFFFFF"/>
                </a:solidFill>
                <a:latin typeface="Open Sans SemiBold"/>
                <a:ea typeface="Open Sans SemiBold"/>
                <a:cs typeface="Open Sans SemiBold"/>
                <a:sym typeface="Open Sans SemiBold"/>
              </a:rPr>
            </a:br>
            <a:endParaRPr sz="2200">
              <a:solidFill>
                <a:srgbClr val="FFFFFF"/>
              </a:solidFill>
              <a:latin typeface="Open Sans SemiBold"/>
              <a:ea typeface="Open Sans SemiBold"/>
              <a:cs typeface="Open Sans SemiBold"/>
              <a:sym typeface="Open Sans SemiBold"/>
            </a:endParaRPr>
          </a:p>
          <a:p>
            <a:pPr indent="-368300" lvl="0" marL="457200" rtl="0" algn="l">
              <a:spcBef>
                <a:spcPts val="0"/>
              </a:spcBef>
              <a:spcAft>
                <a:spcPts val="0"/>
              </a:spcAft>
              <a:buClr>
                <a:srgbClr val="FFFFFF"/>
              </a:buClr>
              <a:buSzPts val="2200"/>
              <a:buFont typeface="Open Sans SemiBold"/>
              <a:buAutoNum type="arabicPeriod"/>
            </a:pPr>
            <a:r>
              <a:rPr lang="en" sz="2200">
                <a:solidFill>
                  <a:srgbClr val="FFFFFF"/>
                </a:solidFill>
                <a:latin typeface="Open Sans SemiBold"/>
                <a:ea typeface="Open Sans SemiBold"/>
                <a:cs typeface="Open Sans SemiBold"/>
                <a:sym typeface="Open Sans SemiBold"/>
              </a:rPr>
              <a:t>Databases can be out of sync and lose data.</a:t>
            </a:r>
            <a:endParaRPr sz="2200">
              <a:solidFill>
                <a:srgbClr val="FFFFFF"/>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sz="2000">
              <a:solidFill>
                <a:srgbClr val="353535"/>
              </a:solidFill>
              <a:latin typeface="Open Sans SemiBold"/>
              <a:ea typeface="Open Sans SemiBold"/>
              <a:cs typeface="Open Sans SemiBold"/>
              <a:sym typeface="Open Sans SemiBold"/>
            </a:endParaRPr>
          </a:p>
        </p:txBody>
      </p:sp>
      <p:sp>
        <p:nvSpPr>
          <p:cNvPr id="430" name="Google Shape;430;p41"/>
          <p:cNvSpPr txBox="1"/>
          <p:nvPr/>
        </p:nvSpPr>
        <p:spPr>
          <a:xfrm>
            <a:off x="224550" y="5720500"/>
            <a:ext cx="8694900" cy="9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200">
                <a:solidFill>
                  <a:srgbClr val="353535"/>
                </a:solidFill>
                <a:latin typeface="Open Sans"/>
                <a:ea typeface="Open Sans"/>
                <a:cs typeface="Open Sans"/>
                <a:sym typeface="Open Sans"/>
              </a:rPr>
              <a:t>Is there a way to get </a:t>
            </a:r>
            <a:r>
              <a:rPr b="1" i="1" lang="en" sz="2200">
                <a:solidFill>
                  <a:srgbClr val="353535"/>
                </a:solidFill>
                <a:latin typeface="Open Sans"/>
                <a:ea typeface="Open Sans"/>
                <a:cs typeface="Open Sans"/>
                <a:sym typeface="Open Sans"/>
              </a:rPr>
              <a:t>both</a:t>
            </a:r>
            <a:r>
              <a:rPr i="1" lang="en" sz="2200">
                <a:solidFill>
                  <a:srgbClr val="353535"/>
                </a:solidFill>
                <a:latin typeface="Open Sans"/>
                <a:ea typeface="Open Sans"/>
                <a:cs typeface="Open Sans"/>
                <a:sym typeface="Open Sans"/>
              </a:rPr>
              <a:t> scalability and consistency?</a:t>
            </a:r>
            <a:endParaRPr i="1" sz="2200">
              <a:solidFill>
                <a:srgbClr val="353535"/>
              </a:solidFill>
              <a:latin typeface="Open Sans"/>
              <a:ea typeface="Open Sans"/>
              <a:cs typeface="Open Sans"/>
              <a:sym typeface="Open Sans"/>
            </a:endParaRPr>
          </a:p>
          <a:p>
            <a:pPr indent="0" lvl="0" marL="0" rtl="0" algn="ctr">
              <a:spcBef>
                <a:spcPts val="0"/>
              </a:spcBef>
              <a:spcAft>
                <a:spcPts val="0"/>
              </a:spcAft>
              <a:buNone/>
            </a:pPr>
            <a:r>
              <a:rPr b="1" i="1" lang="en" sz="2200">
                <a:solidFill>
                  <a:srgbClr val="353535"/>
                </a:solidFill>
                <a:latin typeface="Open Sans"/>
                <a:ea typeface="Open Sans"/>
                <a:cs typeface="Open Sans"/>
                <a:sym typeface="Open Sans"/>
              </a:rPr>
              <a:t>Yes, it’s called NewSQL!</a:t>
            </a:r>
            <a:endParaRPr b="1" i="1" sz="2200">
              <a:solidFill>
                <a:srgbClr val="353535"/>
              </a:solidFill>
              <a:latin typeface="Open Sans"/>
              <a:ea typeface="Open Sans"/>
              <a:cs typeface="Open Sans"/>
              <a:sym typeface="Open Sans"/>
            </a:endParaRPr>
          </a:p>
        </p:txBody>
      </p:sp>
      <p:sp>
        <p:nvSpPr>
          <p:cNvPr id="431" name="Google Shape;431;p41"/>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grpSp>
        <p:nvGrpSpPr>
          <p:cNvPr id="436" name="Google Shape;436;p42"/>
          <p:cNvGrpSpPr/>
          <p:nvPr/>
        </p:nvGrpSpPr>
        <p:grpSpPr>
          <a:xfrm>
            <a:off x="351430" y="1861975"/>
            <a:ext cx="3686700" cy="4346625"/>
            <a:chOff x="371425" y="1861975"/>
            <a:chExt cx="3686700" cy="4346625"/>
          </a:xfrm>
        </p:grpSpPr>
        <p:sp>
          <p:nvSpPr>
            <p:cNvPr id="437" name="Google Shape;437;p42"/>
            <p:cNvSpPr txBox="1"/>
            <p:nvPr/>
          </p:nvSpPr>
          <p:spPr>
            <a:xfrm>
              <a:off x="371425" y="2971300"/>
              <a:ext cx="3686700" cy="32373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353535"/>
                </a:buClr>
                <a:buSzPts val="2200"/>
                <a:buFont typeface="Open Sans"/>
                <a:buChar char="●"/>
              </a:pPr>
              <a:r>
                <a:rPr lang="en" sz="2200">
                  <a:solidFill>
                    <a:srgbClr val="353535"/>
                  </a:solidFill>
                  <a:latin typeface="Open Sans"/>
                  <a:ea typeface="Open Sans"/>
                  <a:cs typeface="Open Sans"/>
                  <a:sym typeface="Open Sans"/>
                </a:rPr>
                <a:t>A new class of DBMS (started in 2011).</a:t>
              </a:r>
              <a:br>
                <a:rPr lang="en" sz="2200">
                  <a:solidFill>
                    <a:srgbClr val="353535"/>
                  </a:solidFill>
                  <a:latin typeface="Open Sans"/>
                  <a:ea typeface="Open Sans"/>
                  <a:cs typeface="Open Sans"/>
                  <a:sym typeface="Open Sans"/>
                </a:rPr>
              </a:br>
              <a:endParaRPr sz="2200">
                <a:solidFill>
                  <a:srgbClr val="353535"/>
                </a:solidFill>
                <a:latin typeface="Open Sans"/>
                <a:ea typeface="Open Sans"/>
                <a:cs typeface="Open Sans"/>
                <a:sym typeface="Open Sans"/>
              </a:endParaRPr>
            </a:p>
            <a:p>
              <a:pPr indent="-368300" lvl="0" marL="457200" rtl="0" algn="l">
                <a:spcBef>
                  <a:spcPts val="0"/>
                </a:spcBef>
                <a:spcAft>
                  <a:spcPts val="0"/>
                </a:spcAft>
                <a:buClr>
                  <a:srgbClr val="353535"/>
                </a:buClr>
                <a:buSzPts val="2200"/>
                <a:buFont typeface="Open Sans"/>
                <a:buChar char="●"/>
              </a:pPr>
              <a:r>
                <a:rPr lang="en" sz="2200">
                  <a:solidFill>
                    <a:srgbClr val="353535"/>
                  </a:solidFill>
                  <a:latin typeface="Open Sans"/>
                  <a:ea typeface="Open Sans"/>
                  <a:cs typeface="Open Sans"/>
                  <a:sym typeface="Open Sans"/>
                </a:rPr>
                <a:t>Scales like NoSQL.</a:t>
              </a:r>
              <a:br>
                <a:rPr lang="en" sz="2200">
                  <a:solidFill>
                    <a:srgbClr val="353535"/>
                  </a:solidFill>
                  <a:latin typeface="Open Sans"/>
                  <a:ea typeface="Open Sans"/>
                  <a:cs typeface="Open Sans"/>
                  <a:sym typeface="Open Sans"/>
                </a:rPr>
              </a:br>
              <a:endParaRPr sz="2200">
                <a:solidFill>
                  <a:srgbClr val="353535"/>
                </a:solidFill>
                <a:latin typeface="Open Sans"/>
                <a:ea typeface="Open Sans"/>
                <a:cs typeface="Open Sans"/>
                <a:sym typeface="Open Sans"/>
              </a:endParaRPr>
            </a:p>
            <a:p>
              <a:pPr indent="-368300" lvl="0" marL="457200" rtl="0" algn="l">
                <a:spcBef>
                  <a:spcPts val="0"/>
                </a:spcBef>
                <a:spcAft>
                  <a:spcPts val="0"/>
                </a:spcAft>
                <a:buClr>
                  <a:srgbClr val="353535"/>
                </a:buClr>
                <a:buSzPts val="2200"/>
                <a:buFont typeface="Open Sans"/>
                <a:buChar char="●"/>
              </a:pPr>
              <a:r>
                <a:rPr lang="en" sz="2200">
                  <a:solidFill>
                    <a:srgbClr val="353535"/>
                  </a:solidFill>
                  <a:latin typeface="Open Sans"/>
                  <a:ea typeface="Open Sans"/>
                  <a:cs typeface="Open Sans"/>
                  <a:sym typeface="Open Sans"/>
                </a:rPr>
                <a:t>Consistent like</a:t>
              </a:r>
              <a:r>
                <a:rPr lang="en" sz="2200">
                  <a:solidFill>
                    <a:srgbClr val="353535"/>
                  </a:solidFill>
                  <a:latin typeface="Open Sans"/>
                  <a:ea typeface="Open Sans"/>
                  <a:cs typeface="Open Sans"/>
                  <a:sym typeface="Open Sans"/>
                </a:rPr>
                <a:t> a</a:t>
              </a:r>
              <a:r>
                <a:rPr lang="en" sz="2200">
                  <a:solidFill>
                    <a:srgbClr val="353535"/>
                  </a:solidFill>
                  <a:latin typeface="Open Sans"/>
                  <a:ea typeface="Open Sans"/>
                  <a:cs typeface="Open Sans"/>
                  <a:sym typeface="Open Sans"/>
                </a:rPr>
                <a:t> Traditional Relational Database.</a:t>
              </a:r>
              <a:endParaRPr sz="2200">
                <a:solidFill>
                  <a:srgbClr val="353535"/>
                </a:solidFill>
                <a:latin typeface="Open Sans"/>
                <a:ea typeface="Open Sans"/>
                <a:cs typeface="Open Sans"/>
                <a:sym typeface="Open Sans"/>
              </a:endParaRPr>
            </a:p>
          </p:txBody>
        </p:sp>
        <p:sp>
          <p:nvSpPr>
            <p:cNvPr id="438" name="Google Shape;438;p42"/>
            <p:cNvSpPr/>
            <p:nvPr/>
          </p:nvSpPr>
          <p:spPr>
            <a:xfrm>
              <a:off x="371425" y="1861975"/>
              <a:ext cx="3686700" cy="838800"/>
            </a:xfrm>
            <a:prstGeom prst="rect">
              <a:avLst/>
            </a:prstGeom>
            <a:solidFill>
              <a:schemeClr val="lt1"/>
            </a:solidFill>
            <a:ln cap="flat" cmpd="sng" w="7620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353535"/>
                  </a:solidFill>
                  <a:latin typeface="Open Sans"/>
                  <a:ea typeface="Open Sans"/>
                  <a:cs typeface="Open Sans"/>
                  <a:sym typeface="Open Sans"/>
                </a:rPr>
                <a:t>What is </a:t>
              </a:r>
              <a:r>
                <a:rPr b="1" i="1" lang="en" sz="2800">
                  <a:solidFill>
                    <a:srgbClr val="353535"/>
                  </a:solidFill>
                  <a:latin typeface="Open Sans"/>
                  <a:ea typeface="Open Sans"/>
                  <a:cs typeface="Open Sans"/>
                  <a:sym typeface="Open Sans"/>
                </a:rPr>
                <a:t>New</a:t>
              </a:r>
              <a:r>
                <a:rPr b="1" lang="en" sz="2800">
                  <a:solidFill>
                    <a:srgbClr val="353535"/>
                  </a:solidFill>
                  <a:latin typeface="Open Sans"/>
                  <a:ea typeface="Open Sans"/>
                  <a:cs typeface="Open Sans"/>
                  <a:sym typeface="Open Sans"/>
                </a:rPr>
                <a:t>SQL?</a:t>
              </a:r>
              <a:endParaRPr b="1" i="1" sz="2800">
                <a:solidFill>
                  <a:srgbClr val="353535"/>
                </a:solidFill>
                <a:latin typeface="Open Sans"/>
                <a:ea typeface="Open Sans"/>
                <a:cs typeface="Open Sans"/>
                <a:sym typeface="Open Sans"/>
              </a:endParaRPr>
            </a:p>
          </p:txBody>
        </p:sp>
      </p:grpSp>
      <p:grpSp>
        <p:nvGrpSpPr>
          <p:cNvPr id="439" name="Google Shape;439;p42"/>
          <p:cNvGrpSpPr/>
          <p:nvPr/>
        </p:nvGrpSpPr>
        <p:grpSpPr>
          <a:xfrm>
            <a:off x="5067995" y="1861975"/>
            <a:ext cx="3889800" cy="4294175"/>
            <a:chOff x="4920600" y="1861975"/>
            <a:chExt cx="3889800" cy="4294175"/>
          </a:xfrm>
        </p:grpSpPr>
        <p:sp>
          <p:nvSpPr>
            <p:cNvPr id="440" name="Google Shape;440;p42"/>
            <p:cNvSpPr/>
            <p:nvPr/>
          </p:nvSpPr>
          <p:spPr>
            <a:xfrm>
              <a:off x="4958475" y="1861975"/>
              <a:ext cx="3686700" cy="838800"/>
            </a:xfrm>
            <a:prstGeom prst="rect">
              <a:avLst/>
            </a:prstGeom>
            <a:solidFill>
              <a:schemeClr val="lt1"/>
            </a:solidFill>
            <a:ln cap="flat" cmpd="sng" w="76200">
              <a:solidFill>
                <a:srgbClr val="353535"/>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800">
                <a:solidFill>
                  <a:srgbClr val="353535"/>
                </a:solidFill>
                <a:latin typeface="Open Sans"/>
                <a:ea typeface="Open Sans"/>
                <a:cs typeface="Open Sans"/>
                <a:sym typeface="Open Sans"/>
              </a:endParaRPr>
            </a:p>
          </p:txBody>
        </p:sp>
        <p:pic>
          <p:nvPicPr>
            <p:cNvPr id="441" name="Google Shape;441;p42"/>
            <p:cNvPicPr preferRelativeResize="0"/>
            <p:nvPr/>
          </p:nvPicPr>
          <p:blipFill>
            <a:blip r:embed="rId3">
              <a:alphaModFix/>
            </a:blip>
            <a:stretch>
              <a:fillRect/>
            </a:stretch>
          </p:blipFill>
          <p:spPr>
            <a:xfrm>
              <a:off x="5232550" y="2032925"/>
              <a:ext cx="3138550" cy="496925"/>
            </a:xfrm>
            <a:prstGeom prst="rect">
              <a:avLst/>
            </a:prstGeom>
            <a:noFill/>
            <a:ln>
              <a:noFill/>
            </a:ln>
          </p:spPr>
        </p:pic>
        <p:sp>
          <p:nvSpPr>
            <p:cNvPr id="442" name="Google Shape;442;p42"/>
            <p:cNvSpPr txBox="1"/>
            <p:nvPr/>
          </p:nvSpPr>
          <p:spPr>
            <a:xfrm>
              <a:off x="4920600" y="2918850"/>
              <a:ext cx="3889800" cy="32373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353535"/>
                </a:buClr>
                <a:buSzPts val="2200"/>
                <a:buFont typeface="Open Sans"/>
                <a:buChar char="●"/>
              </a:pPr>
              <a:r>
                <a:rPr lang="en" sz="2200">
                  <a:solidFill>
                    <a:srgbClr val="353535"/>
                  </a:solidFill>
                  <a:latin typeface="Open Sans"/>
                  <a:ea typeface="Open Sans"/>
                  <a:cs typeface="Open Sans"/>
                  <a:sym typeface="Open Sans"/>
                </a:rPr>
                <a:t>Created</a:t>
              </a:r>
              <a:r>
                <a:rPr lang="en" sz="2200">
                  <a:solidFill>
                    <a:srgbClr val="353535"/>
                  </a:solidFill>
                  <a:latin typeface="Open Sans"/>
                  <a:ea typeface="Open Sans"/>
                  <a:cs typeface="Open Sans"/>
                  <a:sym typeface="Open Sans"/>
                </a:rPr>
                <a:t> by Cockroach Labs in 2014.</a:t>
              </a:r>
              <a:br>
                <a:rPr lang="en" sz="2200">
                  <a:solidFill>
                    <a:srgbClr val="353535"/>
                  </a:solidFill>
                  <a:latin typeface="Open Sans"/>
                  <a:ea typeface="Open Sans"/>
                  <a:cs typeface="Open Sans"/>
                  <a:sym typeface="Open Sans"/>
                </a:rPr>
              </a:br>
              <a:endParaRPr sz="2200">
                <a:solidFill>
                  <a:srgbClr val="353535"/>
                </a:solidFill>
                <a:latin typeface="Open Sans"/>
                <a:ea typeface="Open Sans"/>
                <a:cs typeface="Open Sans"/>
                <a:sym typeface="Open Sans"/>
              </a:endParaRPr>
            </a:p>
            <a:p>
              <a:pPr indent="-368300" lvl="0" marL="457200" rtl="0" algn="l">
                <a:spcBef>
                  <a:spcPts val="0"/>
                </a:spcBef>
                <a:spcAft>
                  <a:spcPts val="0"/>
                </a:spcAft>
                <a:buClr>
                  <a:srgbClr val="353535"/>
                </a:buClr>
                <a:buSzPts val="2200"/>
                <a:buFont typeface="Open Sans"/>
                <a:buChar char="●"/>
              </a:pPr>
              <a:r>
                <a:rPr lang="en" sz="2200">
                  <a:solidFill>
                    <a:srgbClr val="353535"/>
                  </a:solidFill>
                  <a:latin typeface="Open Sans"/>
                  <a:ea typeface="Open Sans"/>
                  <a:cs typeface="Open Sans"/>
                  <a:sym typeface="Open Sans"/>
                </a:rPr>
                <a:t>Scalable SQL.</a:t>
              </a:r>
              <a:br>
                <a:rPr lang="en" sz="2200">
                  <a:solidFill>
                    <a:srgbClr val="353535"/>
                  </a:solidFill>
                  <a:latin typeface="Open Sans"/>
                  <a:ea typeface="Open Sans"/>
                  <a:cs typeface="Open Sans"/>
                  <a:sym typeface="Open Sans"/>
                </a:rPr>
              </a:br>
              <a:endParaRPr sz="2200">
                <a:solidFill>
                  <a:srgbClr val="353535"/>
                </a:solidFill>
                <a:latin typeface="Open Sans"/>
                <a:ea typeface="Open Sans"/>
                <a:cs typeface="Open Sans"/>
                <a:sym typeface="Open Sans"/>
              </a:endParaRPr>
            </a:p>
            <a:p>
              <a:pPr indent="-368300" lvl="0" marL="457200" rtl="0" algn="l">
                <a:spcBef>
                  <a:spcPts val="0"/>
                </a:spcBef>
                <a:spcAft>
                  <a:spcPts val="0"/>
                </a:spcAft>
                <a:buClr>
                  <a:srgbClr val="353535"/>
                </a:buClr>
                <a:buSzPts val="2200"/>
                <a:buFont typeface="Open Sans"/>
                <a:buChar char="●"/>
              </a:pPr>
              <a:r>
                <a:rPr lang="en" sz="2200">
                  <a:solidFill>
                    <a:srgbClr val="353535"/>
                  </a:solidFill>
                  <a:latin typeface="Open Sans"/>
                  <a:ea typeface="Open Sans"/>
                  <a:cs typeface="Open Sans"/>
                  <a:sym typeface="Open Sans"/>
                </a:rPr>
                <a:t>Survivable.</a:t>
              </a:r>
              <a:br>
                <a:rPr lang="en" sz="2200">
                  <a:solidFill>
                    <a:srgbClr val="353535"/>
                  </a:solidFill>
                  <a:latin typeface="Open Sans"/>
                  <a:ea typeface="Open Sans"/>
                  <a:cs typeface="Open Sans"/>
                  <a:sym typeface="Open Sans"/>
                </a:rPr>
              </a:br>
              <a:endParaRPr sz="2200">
                <a:solidFill>
                  <a:srgbClr val="353535"/>
                </a:solidFill>
                <a:latin typeface="Open Sans"/>
                <a:ea typeface="Open Sans"/>
                <a:cs typeface="Open Sans"/>
                <a:sym typeface="Open Sans"/>
              </a:endParaRPr>
            </a:p>
            <a:p>
              <a:pPr indent="-368300" lvl="0" marL="457200" rtl="0" algn="l">
                <a:spcBef>
                  <a:spcPts val="0"/>
                </a:spcBef>
                <a:spcAft>
                  <a:spcPts val="0"/>
                </a:spcAft>
                <a:buClr>
                  <a:srgbClr val="353535"/>
                </a:buClr>
                <a:buSzPts val="2200"/>
                <a:buFont typeface="Open Sans"/>
                <a:buChar char="●"/>
              </a:pPr>
              <a:r>
                <a:rPr lang="en" sz="2200">
                  <a:solidFill>
                    <a:srgbClr val="353535"/>
                  </a:solidFill>
                  <a:latin typeface="Open Sans"/>
                  <a:ea typeface="Open Sans"/>
                  <a:cs typeface="Open Sans"/>
                  <a:sym typeface="Open Sans"/>
                </a:rPr>
                <a:t>Consistent &amp; Symmetric.</a:t>
              </a:r>
              <a:endParaRPr sz="2200">
                <a:solidFill>
                  <a:srgbClr val="353535"/>
                </a:solidFill>
                <a:latin typeface="Open Sans"/>
                <a:ea typeface="Open Sans"/>
                <a:cs typeface="Open Sans"/>
                <a:sym typeface="Open Sans"/>
              </a:endParaRPr>
            </a:p>
          </p:txBody>
        </p:sp>
      </p:grpSp>
      <p:cxnSp>
        <p:nvCxnSpPr>
          <p:cNvPr id="443" name="Google Shape;443;p42"/>
          <p:cNvCxnSpPr/>
          <p:nvPr/>
        </p:nvCxnSpPr>
        <p:spPr>
          <a:xfrm rot="10800000">
            <a:off x="4572000" y="1861975"/>
            <a:ext cx="0" cy="4257300"/>
          </a:xfrm>
          <a:prstGeom prst="straightConnector1">
            <a:avLst/>
          </a:prstGeom>
          <a:noFill/>
          <a:ln cap="flat" cmpd="sng" w="38100">
            <a:solidFill>
              <a:srgbClr val="353535"/>
            </a:solidFill>
            <a:prstDash val="dash"/>
            <a:round/>
            <a:headEnd len="med" w="med" type="none"/>
            <a:tailEnd len="med" w="med" type="none"/>
          </a:ln>
        </p:spPr>
      </p:cxnSp>
      <p:sp>
        <p:nvSpPr>
          <p:cNvPr id="444" name="Google Shape;444;p42"/>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5" name="Google Shape;445;p42"/>
          <p:cNvSpPr txBox="1"/>
          <p:nvPr>
            <p:ph type="title"/>
          </p:nvPr>
        </p:nvSpPr>
        <p:spPr>
          <a:xfrm>
            <a:off x="161550" y="64580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Meet NewSQL &amp; CockroachDB.</a:t>
            </a:r>
            <a:endParaRPr b="1" sz="3000">
              <a:solidFill>
                <a:srgbClr val="353535"/>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43"/>
          <p:cNvSpPr/>
          <p:nvPr/>
        </p:nvSpPr>
        <p:spPr>
          <a:xfrm>
            <a:off x="4699450" y="1824159"/>
            <a:ext cx="4185600" cy="4407000"/>
          </a:xfrm>
          <a:prstGeom prst="rect">
            <a:avLst/>
          </a:prstGeom>
          <a:solidFill>
            <a:schemeClr val="lt1"/>
          </a:solidFill>
          <a:ln cap="flat" cmpd="sng" w="3810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451" name="Google Shape;451;p43"/>
          <p:cNvSpPr/>
          <p:nvPr/>
        </p:nvSpPr>
        <p:spPr>
          <a:xfrm>
            <a:off x="5831100" y="3840225"/>
            <a:ext cx="1890600" cy="1857000"/>
          </a:xfrm>
          <a:prstGeom prst="ellipse">
            <a:avLst/>
          </a:prstGeom>
          <a:noFill/>
          <a:ln cap="flat" cmpd="sng" w="2857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3"/>
          <p:cNvSpPr txBox="1"/>
          <p:nvPr/>
        </p:nvSpPr>
        <p:spPr>
          <a:xfrm>
            <a:off x="201525" y="1794050"/>
            <a:ext cx="4363200" cy="44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353535"/>
                </a:solidFill>
                <a:latin typeface="Open Sans"/>
                <a:ea typeface="Open Sans"/>
                <a:cs typeface="Open Sans"/>
                <a:sym typeface="Open Sans"/>
              </a:rPr>
              <a:t>A CockroachDB deployment is</a:t>
            </a:r>
            <a:r>
              <a:rPr lang="en" sz="2200">
                <a:solidFill>
                  <a:srgbClr val="353535"/>
                </a:solidFill>
                <a:latin typeface="Open Sans"/>
                <a:ea typeface="Open Sans"/>
                <a:cs typeface="Open Sans"/>
                <a:sym typeface="Open Sans"/>
              </a:rPr>
              <a:t> </a:t>
            </a:r>
            <a:endParaRPr sz="2200">
              <a:solidFill>
                <a:srgbClr val="353535"/>
              </a:solidFill>
              <a:latin typeface="Open Sans"/>
              <a:ea typeface="Open Sans"/>
              <a:cs typeface="Open Sans"/>
              <a:sym typeface="Open Sans"/>
            </a:endParaRPr>
          </a:p>
          <a:p>
            <a:pPr indent="0" lvl="0" marL="0" rtl="0" algn="l">
              <a:spcBef>
                <a:spcPts val="0"/>
              </a:spcBef>
              <a:spcAft>
                <a:spcPts val="0"/>
              </a:spcAft>
              <a:buNone/>
            </a:pPr>
            <a:r>
              <a:t/>
            </a:r>
            <a:endParaRPr sz="2200">
              <a:solidFill>
                <a:srgbClr val="353535"/>
              </a:solidFill>
              <a:latin typeface="Open Sans"/>
              <a:ea typeface="Open Sans"/>
              <a:cs typeface="Open Sans"/>
              <a:sym typeface="Open Sans"/>
            </a:endParaRPr>
          </a:p>
          <a:p>
            <a:pPr indent="-368300" lvl="0" marL="457200" rtl="0" algn="l">
              <a:spcBef>
                <a:spcPts val="0"/>
              </a:spcBef>
              <a:spcAft>
                <a:spcPts val="0"/>
              </a:spcAft>
              <a:buClr>
                <a:srgbClr val="353535"/>
              </a:buClr>
              <a:buSzPts val="2200"/>
              <a:buFont typeface="Open Sans"/>
              <a:buChar char="●"/>
            </a:pPr>
            <a:r>
              <a:rPr lang="en" sz="2200">
                <a:solidFill>
                  <a:srgbClr val="353535"/>
                </a:solidFill>
                <a:latin typeface="Open Sans"/>
                <a:ea typeface="Open Sans"/>
                <a:cs typeface="Open Sans"/>
                <a:sym typeface="Open Sans"/>
              </a:rPr>
              <a:t>Composed of many </a:t>
            </a:r>
            <a:r>
              <a:rPr b="1" lang="en" sz="2200">
                <a:solidFill>
                  <a:srgbClr val="353535"/>
                </a:solidFill>
                <a:latin typeface="Open Sans"/>
                <a:ea typeface="Open Sans"/>
                <a:cs typeface="Open Sans"/>
                <a:sym typeface="Open Sans"/>
              </a:rPr>
              <a:t>Nodes</a:t>
            </a:r>
            <a:r>
              <a:rPr lang="en" sz="2200">
                <a:solidFill>
                  <a:srgbClr val="353535"/>
                </a:solidFill>
                <a:latin typeface="Open Sans"/>
                <a:ea typeface="Open Sans"/>
                <a:cs typeface="Open Sans"/>
                <a:sym typeface="Open Sans"/>
              </a:rPr>
              <a:t> (single instances of the database software).</a:t>
            </a:r>
            <a:br>
              <a:rPr lang="en" sz="2200">
                <a:solidFill>
                  <a:srgbClr val="353535"/>
                </a:solidFill>
                <a:latin typeface="Open Sans"/>
                <a:ea typeface="Open Sans"/>
                <a:cs typeface="Open Sans"/>
                <a:sym typeface="Open Sans"/>
              </a:rPr>
            </a:br>
            <a:endParaRPr sz="2200">
              <a:solidFill>
                <a:srgbClr val="353535"/>
              </a:solidFill>
              <a:latin typeface="Open Sans"/>
              <a:ea typeface="Open Sans"/>
              <a:cs typeface="Open Sans"/>
              <a:sym typeface="Open Sans"/>
            </a:endParaRPr>
          </a:p>
          <a:p>
            <a:pPr indent="-368300" lvl="0" marL="457200" rtl="0" algn="l">
              <a:spcBef>
                <a:spcPts val="0"/>
              </a:spcBef>
              <a:spcAft>
                <a:spcPts val="0"/>
              </a:spcAft>
              <a:buClr>
                <a:srgbClr val="353535"/>
              </a:buClr>
              <a:buSzPts val="2200"/>
              <a:buFont typeface="Open Sans"/>
              <a:buChar char="●"/>
            </a:pPr>
            <a:r>
              <a:rPr lang="en" sz="2200">
                <a:solidFill>
                  <a:srgbClr val="353535"/>
                </a:solidFill>
                <a:latin typeface="Open Sans"/>
                <a:ea typeface="Open Sans"/>
                <a:cs typeface="Open Sans"/>
                <a:sym typeface="Open Sans"/>
              </a:rPr>
              <a:t>Together they form a </a:t>
            </a:r>
            <a:r>
              <a:rPr b="1" lang="en" sz="2200">
                <a:solidFill>
                  <a:srgbClr val="353535"/>
                </a:solidFill>
                <a:latin typeface="Open Sans"/>
                <a:ea typeface="Open Sans"/>
                <a:cs typeface="Open Sans"/>
                <a:sym typeface="Open Sans"/>
              </a:rPr>
              <a:t>cluster</a:t>
            </a:r>
            <a:r>
              <a:rPr lang="en" sz="2200">
                <a:solidFill>
                  <a:srgbClr val="353535"/>
                </a:solidFill>
                <a:latin typeface="Open Sans"/>
                <a:ea typeface="Open Sans"/>
                <a:cs typeface="Open Sans"/>
                <a:sym typeface="Open Sans"/>
              </a:rPr>
              <a:t> (collection of nodes acting as a single database).</a:t>
            </a:r>
            <a:endParaRPr sz="2200">
              <a:solidFill>
                <a:srgbClr val="353535"/>
              </a:solidFill>
              <a:latin typeface="Open Sans"/>
              <a:ea typeface="Open Sans"/>
              <a:cs typeface="Open Sans"/>
              <a:sym typeface="Open Sans"/>
            </a:endParaRPr>
          </a:p>
          <a:p>
            <a:pPr indent="0" lvl="0" marL="0" rtl="0" algn="l">
              <a:spcBef>
                <a:spcPts val="0"/>
              </a:spcBef>
              <a:spcAft>
                <a:spcPts val="0"/>
              </a:spcAft>
              <a:buNone/>
            </a:pPr>
            <a:r>
              <a:t/>
            </a:r>
            <a:endParaRPr sz="2200">
              <a:solidFill>
                <a:srgbClr val="353535"/>
              </a:solidFill>
              <a:latin typeface="Open Sans"/>
              <a:ea typeface="Open Sans"/>
              <a:cs typeface="Open Sans"/>
              <a:sym typeface="Open Sans"/>
            </a:endParaRPr>
          </a:p>
        </p:txBody>
      </p:sp>
      <p:sp>
        <p:nvSpPr>
          <p:cNvPr id="453" name="Google Shape;453;p43"/>
          <p:cNvSpPr/>
          <p:nvPr/>
        </p:nvSpPr>
        <p:spPr>
          <a:xfrm>
            <a:off x="6252224" y="3307925"/>
            <a:ext cx="1071900" cy="1109400"/>
          </a:xfrm>
          <a:prstGeom prst="roundRect">
            <a:avLst>
              <a:gd fmla="val 11485" name="adj"/>
            </a:avLst>
          </a:prstGeom>
          <a:solidFill>
            <a:schemeClr val="lt1"/>
          </a:solid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3"/>
          <p:cNvSpPr/>
          <p:nvPr/>
        </p:nvSpPr>
        <p:spPr>
          <a:xfrm>
            <a:off x="6372580" y="3394127"/>
            <a:ext cx="843900" cy="179400"/>
          </a:xfrm>
          <a:prstGeom prst="roundRect">
            <a:avLst>
              <a:gd fmla="val 16667" name="adj"/>
            </a:avLst>
          </a:prstGeom>
          <a:solidFill>
            <a:srgbClr val="17274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pen Sans Light"/>
                <a:ea typeface="Open Sans Light"/>
                <a:cs typeface="Open Sans Light"/>
                <a:sym typeface="Open Sans Light"/>
              </a:rPr>
              <a:t>Node 2</a:t>
            </a:r>
            <a:endParaRPr sz="1200">
              <a:solidFill>
                <a:schemeClr val="lt1"/>
              </a:solidFill>
              <a:latin typeface="Open Sans Light"/>
              <a:ea typeface="Open Sans Light"/>
              <a:cs typeface="Open Sans Light"/>
              <a:sym typeface="Open Sans Light"/>
            </a:endParaRPr>
          </a:p>
        </p:txBody>
      </p:sp>
      <p:sp>
        <p:nvSpPr>
          <p:cNvPr id="455" name="Google Shape;455;p43"/>
          <p:cNvSpPr/>
          <p:nvPr/>
        </p:nvSpPr>
        <p:spPr>
          <a:xfrm>
            <a:off x="7491416" y="4890646"/>
            <a:ext cx="1071900" cy="1109400"/>
          </a:xfrm>
          <a:prstGeom prst="roundRect">
            <a:avLst>
              <a:gd fmla="val 11485" name="adj"/>
            </a:avLst>
          </a:prstGeom>
          <a:solidFill>
            <a:schemeClr val="lt1"/>
          </a:solid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3"/>
          <p:cNvSpPr/>
          <p:nvPr/>
        </p:nvSpPr>
        <p:spPr>
          <a:xfrm>
            <a:off x="7611773" y="4976848"/>
            <a:ext cx="843900" cy="179400"/>
          </a:xfrm>
          <a:prstGeom prst="roundRect">
            <a:avLst>
              <a:gd fmla="val 16667" name="adj"/>
            </a:avLst>
          </a:prstGeom>
          <a:solidFill>
            <a:srgbClr val="17274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pen Sans Light"/>
                <a:ea typeface="Open Sans Light"/>
                <a:cs typeface="Open Sans Light"/>
                <a:sym typeface="Open Sans Light"/>
              </a:rPr>
              <a:t>Node 3</a:t>
            </a:r>
            <a:endParaRPr sz="1200">
              <a:solidFill>
                <a:schemeClr val="lt1"/>
              </a:solidFill>
              <a:latin typeface="Open Sans Light"/>
              <a:ea typeface="Open Sans Light"/>
              <a:cs typeface="Open Sans Light"/>
              <a:sym typeface="Open Sans Light"/>
            </a:endParaRPr>
          </a:p>
        </p:txBody>
      </p:sp>
      <p:sp>
        <p:nvSpPr>
          <p:cNvPr id="457" name="Google Shape;457;p43"/>
          <p:cNvSpPr/>
          <p:nvPr/>
        </p:nvSpPr>
        <p:spPr>
          <a:xfrm>
            <a:off x="5092983" y="4890646"/>
            <a:ext cx="1071900" cy="1109400"/>
          </a:xfrm>
          <a:prstGeom prst="roundRect">
            <a:avLst>
              <a:gd fmla="val 11485" name="adj"/>
            </a:avLst>
          </a:prstGeom>
          <a:solidFill>
            <a:schemeClr val="lt1"/>
          </a:solid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3"/>
          <p:cNvSpPr/>
          <p:nvPr/>
        </p:nvSpPr>
        <p:spPr>
          <a:xfrm>
            <a:off x="5213339" y="4976848"/>
            <a:ext cx="843900" cy="179400"/>
          </a:xfrm>
          <a:prstGeom prst="roundRect">
            <a:avLst>
              <a:gd fmla="val 16667" name="adj"/>
            </a:avLst>
          </a:prstGeom>
          <a:solidFill>
            <a:srgbClr val="17274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pen Sans Light"/>
                <a:ea typeface="Open Sans Light"/>
                <a:cs typeface="Open Sans Light"/>
                <a:sym typeface="Open Sans Light"/>
              </a:rPr>
              <a:t>Node 1</a:t>
            </a:r>
            <a:endParaRPr sz="1200">
              <a:solidFill>
                <a:schemeClr val="lt1"/>
              </a:solidFill>
              <a:latin typeface="Open Sans Light"/>
              <a:ea typeface="Open Sans Light"/>
              <a:cs typeface="Open Sans Light"/>
              <a:sym typeface="Open Sans Light"/>
            </a:endParaRPr>
          </a:p>
        </p:txBody>
      </p:sp>
      <p:sp>
        <p:nvSpPr>
          <p:cNvPr id="459" name="Google Shape;459;p43"/>
          <p:cNvSpPr txBox="1"/>
          <p:nvPr/>
        </p:nvSpPr>
        <p:spPr>
          <a:xfrm>
            <a:off x="5131050" y="2027713"/>
            <a:ext cx="3290700" cy="69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Open Sans"/>
                <a:ea typeface="Open Sans"/>
                <a:cs typeface="Open Sans"/>
                <a:sym typeface="Open Sans"/>
              </a:rPr>
              <a:t>A CockroachDB Cluster:</a:t>
            </a:r>
            <a:endParaRPr b="1" sz="2400">
              <a:latin typeface="Open Sans"/>
              <a:ea typeface="Open Sans"/>
              <a:cs typeface="Open Sans"/>
              <a:sym typeface="Open Sans"/>
            </a:endParaRPr>
          </a:p>
        </p:txBody>
      </p:sp>
      <p:sp>
        <p:nvSpPr>
          <p:cNvPr id="460" name="Google Shape;460;p43"/>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1" name="Google Shape;461;p43"/>
          <p:cNvSpPr txBox="1"/>
          <p:nvPr>
            <p:ph type="title"/>
          </p:nvPr>
        </p:nvSpPr>
        <p:spPr>
          <a:xfrm>
            <a:off x="161550" y="64580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How does CockroachDB do this?</a:t>
            </a:r>
            <a:endParaRPr b="1" sz="3000">
              <a:solidFill>
                <a:srgbClr val="353535"/>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44"/>
          <p:cNvSpPr txBox="1"/>
          <p:nvPr/>
        </p:nvSpPr>
        <p:spPr>
          <a:xfrm>
            <a:off x="201525" y="1794050"/>
            <a:ext cx="4363200" cy="44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353535"/>
                </a:solidFill>
                <a:latin typeface="Open Sans"/>
                <a:ea typeface="Open Sans"/>
                <a:cs typeface="Open Sans"/>
                <a:sym typeface="Open Sans"/>
              </a:rPr>
              <a:t>Under the hood, CockroachDB…</a:t>
            </a:r>
            <a:br>
              <a:rPr b="1" lang="en" sz="2000">
                <a:solidFill>
                  <a:srgbClr val="353535"/>
                </a:solidFill>
                <a:latin typeface="Open Sans"/>
                <a:ea typeface="Open Sans"/>
                <a:cs typeface="Open Sans"/>
                <a:sym typeface="Open Sans"/>
              </a:rPr>
            </a:br>
            <a:endParaRPr b="1" sz="2000">
              <a:solidFill>
                <a:srgbClr val="353535"/>
              </a:solidFill>
              <a:latin typeface="Open Sans"/>
              <a:ea typeface="Open Sans"/>
              <a:cs typeface="Open Sans"/>
              <a:sym typeface="Open Sans"/>
            </a:endParaRPr>
          </a:p>
          <a:p>
            <a:pPr indent="-355600" lvl="0" marL="457200" rtl="0" algn="l">
              <a:spcBef>
                <a:spcPts val="0"/>
              </a:spcBef>
              <a:spcAft>
                <a:spcPts val="0"/>
              </a:spcAft>
              <a:buClr>
                <a:srgbClr val="353535"/>
              </a:buClr>
              <a:buSzPts val="2000"/>
              <a:buFont typeface="Open Sans"/>
              <a:buChar char="●"/>
            </a:pPr>
            <a:r>
              <a:rPr lang="en" sz="2000">
                <a:solidFill>
                  <a:srgbClr val="353535"/>
                </a:solidFill>
                <a:latin typeface="Open Sans"/>
                <a:ea typeface="Open Sans"/>
                <a:cs typeface="Open Sans"/>
                <a:sym typeface="Open Sans"/>
              </a:rPr>
              <a:t>Splits your data into </a:t>
            </a:r>
            <a:r>
              <a:rPr b="1" lang="en" sz="2000">
                <a:solidFill>
                  <a:srgbClr val="353535"/>
                </a:solidFill>
                <a:latin typeface="Open Sans"/>
                <a:ea typeface="Open Sans"/>
                <a:cs typeface="Open Sans"/>
                <a:sym typeface="Open Sans"/>
              </a:rPr>
              <a:t>ranges</a:t>
            </a:r>
            <a:r>
              <a:rPr lang="en" sz="2000">
                <a:solidFill>
                  <a:srgbClr val="353535"/>
                </a:solidFill>
                <a:latin typeface="Open Sans"/>
                <a:ea typeface="Open Sans"/>
                <a:cs typeface="Open Sans"/>
                <a:sym typeface="Open Sans"/>
              </a:rPr>
              <a:t>, which are distributed across nodes in your cluster.</a:t>
            </a:r>
            <a:br>
              <a:rPr lang="en" sz="2000">
                <a:solidFill>
                  <a:srgbClr val="353535"/>
                </a:solidFill>
                <a:latin typeface="Open Sans"/>
                <a:ea typeface="Open Sans"/>
                <a:cs typeface="Open Sans"/>
                <a:sym typeface="Open Sans"/>
              </a:rPr>
            </a:br>
            <a:endParaRPr sz="2000">
              <a:solidFill>
                <a:srgbClr val="353535"/>
              </a:solidFill>
              <a:latin typeface="Open Sans"/>
              <a:ea typeface="Open Sans"/>
              <a:cs typeface="Open Sans"/>
              <a:sym typeface="Open Sans"/>
            </a:endParaRPr>
          </a:p>
          <a:p>
            <a:pPr indent="-355600" lvl="0" marL="457200" rtl="0" algn="l">
              <a:spcBef>
                <a:spcPts val="0"/>
              </a:spcBef>
              <a:spcAft>
                <a:spcPts val="0"/>
              </a:spcAft>
              <a:buClr>
                <a:srgbClr val="353535"/>
              </a:buClr>
              <a:buSzPts val="2000"/>
              <a:buFont typeface="Open Sans"/>
              <a:buChar char="●"/>
            </a:pPr>
            <a:r>
              <a:rPr b="1" lang="en" sz="2000">
                <a:solidFill>
                  <a:srgbClr val="353535"/>
                </a:solidFill>
                <a:latin typeface="Open Sans"/>
                <a:ea typeface="Open Sans"/>
                <a:cs typeface="Open Sans"/>
                <a:sym typeface="Open Sans"/>
              </a:rPr>
              <a:t>R</a:t>
            </a:r>
            <a:r>
              <a:rPr b="1" lang="en" sz="2000">
                <a:solidFill>
                  <a:srgbClr val="353535"/>
                </a:solidFill>
                <a:latin typeface="Open Sans"/>
                <a:ea typeface="Open Sans"/>
                <a:cs typeface="Open Sans"/>
                <a:sym typeface="Open Sans"/>
              </a:rPr>
              <a:t>eplicates</a:t>
            </a:r>
            <a:r>
              <a:rPr lang="en" sz="2000">
                <a:solidFill>
                  <a:srgbClr val="353535"/>
                </a:solidFill>
                <a:latin typeface="Open Sans"/>
                <a:ea typeface="Open Sans"/>
                <a:cs typeface="Open Sans"/>
                <a:sym typeface="Open Sans"/>
              </a:rPr>
              <a:t> data across many nodes in your cluster in case one goes down.</a:t>
            </a:r>
            <a:br>
              <a:rPr lang="en" sz="2000">
                <a:solidFill>
                  <a:srgbClr val="353535"/>
                </a:solidFill>
                <a:latin typeface="Open Sans"/>
                <a:ea typeface="Open Sans"/>
                <a:cs typeface="Open Sans"/>
                <a:sym typeface="Open Sans"/>
              </a:rPr>
            </a:br>
            <a:endParaRPr sz="2000">
              <a:solidFill>
                <a:srgbClr val="353535"/>
              </a:solidFill>
              <a:latin typeface="Open Sans"/>
              <a:ea typeface="Open Sans"/>
              <a:cs typeface="Open Sans"/>
              <a:sym typeface="Open Sans"/>
            </a:endParaRPr>
          </a:p>
          <a:p>
            <a:pPr indent="-355600" lvl="0" marL="457200" rtl="0" algn="l">
              <a:spcBef>
                <a:spcPts val="0"/>
              </a:spcBef>
              <a:spcAft>
                <a:spcPts val="0"/>
              </a:spcAft>
              <a:buClr>
                <a:srgbClr val="353535"/>
              </a:buClr>
              <a:buSzPts val="2000"/>
              <a:buFont typeface="Open Sans"/>
              <a:buChar char="●"/>
            </a:pPr>
            <a:r>
              <a:rPr lang="en" sz="2000">
                <a:solidFill>
                  <a:srgbClr val="353535"/>
                </a:solidFill>
                <a:latin typeface="Open Sans"/>
                <a:ea typeface="Open Sans"/>
                <a:cs typeface="Open Sans"/>
                <a:sym typeface="Open Sans"/>
              </a:rPr>
              <a:t>Uses a peer-to-peer Gossip Protocol to organize Nodes and the RAFT Consensus Algorithm for consistency.</a:t>
            </a:r>
            <a:endParaRPr sz="2000">
              <a:solidFill>
                <a:srgbClr val="353535"/>
              </a:solidFill>
              <a:latin typeface="Open Sans"/>
              <a:ea typeface="Open Sans"/>
              <a:cs typeface="Open Sans"/>
              <a:sym typeface="Open Sans"/>
            </a:endParaRPr>
          </a:p>
          <a:p>
            <a:pPr indent="0" lvl="0" marL="0" rtl="0" algn="l">
              <a:spcBef>
                <a:spcPts val="0"/>
              </a:spcBef>
              <a:spcAft>
                <a:spcPts val="0"/>
              </a:spcAft>
              <a:buNone/>
            </a:pPr>
            <a:r>
              <a:t/>
            </a:r>
            <a:endParaRPr sz="2000">
              <a:solidFill>
                <a:srgbClr val="353535"/>
              </a:solidFill>
              <a:latin typeface="Open Sans"/>
              <a:ea typeface="Open Sans"/>
              <a:cs typeface="Open Sans"/>
              <a:sym typeface="Open Sans"/>
            </a:endParaRPr>
          </a:p>
        </p:txBody>
      </p:sp>
      <p:pic>
        <p:nvPicPr>
          <p:cNvPr id="467" name="Google Shape;467;p44"/>
          <p:cNvPicPr preferRelativeResize="0"/>
          <p:nvPr/>
        </p:nvPicPr>
        <p:blipFill>
          <a:blip r:embed="rId3">
            <a:alphaModFix/>
          </a:blip>
          <a:stretch>
            <a:fillRect/>
          </a:stretch>
        </p:blipFill>
        <p:spPr>
          <a:xfrm>
            <a:off x="4699500" y="1831750"/>
            <a:ext cx="4185525" cy="4407076"/>
          </a:xfrm>
          <a:prstGeom prst="rect">
            <a:avLst/>
          </a:prstGeom>
          <a:noFill/>
          <a:ln cap="flat" cmpd="sng" w="38100">
            <a:solidFill>
              <a:schemeClr val="dk2"/>
            </a:solidFill>
            <a:prstDash val="solid"/>
            <a:round/>
            <a:headEnd len="sm" w="sm" type="none"/>
            <a:tailEnd len="sm" w="sm" type="none"/>
          </a:ln>
        </p:spPr>
      </p:pic>
      <p:sp>
        <p:nvSpPr>
          <p:cNvPr id="468" name="Google Shape;468;p44"/>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9" name="Google Shape;469;p44"/>
          <p:cNvSpPr txBox="1"/>
          <p:nvPr>
            <p:ph type="title"/>
          </p:nvPr>
        </p:nvSpPr>
        <p:spPr>
          <a:xfrm>
            <a:off x="161550" y="64580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How does CockroachDB do this?</a:t>
            </a:r>
            <a:endParaRPr b="1" sz="3000">
              <a:solidFill>
                <a:srgbClr val="353535"/>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pic>
        <p:nvPicPr>
          <p:cNvPr id="474" name="Google Shape;474;p45"/>
          <p:cNvPicPr preferRelativeResize="0"/>
          <p:nvPr/>
        </p:nvPicPr>
        <p:blipFill>
          <a:blip r:embed="rId3">
            <a:alphaModFix/>
          </a:blip>
          <a:stretch>
            <a:fillRect/>
          </a:stretch>
        </p:blipFill>
        <p:spPr>
          <a:xfrm>
            <a:off x="1302925" y="3394478"/>
            <a:ext cx="390525" cy="228600"/>
          </a:xfrm>
          <a:prstGeom prst="rect">
            <a:avLst/>
          </a:prstGeom>
          <a:noFill/>
          <a:ln>
            <a:noFill/>
          </a:ln>
        </p:spPr>
      </p:pic>
      <p:sp>
        <p:nvSpPr>
          <p:cNvPr id="475" name="Google Shape;475;p45"/>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46"/>
          <p:cNvSpPr/>
          <p:nvPr/>
        </p:nvSpPr>
        <p:spPr>
          <a:xfrm>
            <a:off x="472788" y="1605657"/>
            <a:ext cx="8198400" cy="893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EAEAEA"/>
                </a:solidFill>
                <a:latin typeface="Open Sans"/>
                <a:ea typeface="Open Sans"/>
                <a:cs typeface="Open Sans"/>
                <a:sym typeface="Open Sans"/>
              </a:rPr>
              <a:t>https://local-hack-demo.glitch.me/</a:t>
            </a:r>
            <a:endParaRPr sz="3000">
              <a:solidFill>
                <a:srgbClr val="EAEAEA"/>
              </a:solidFill>
            </a:endParaRPr>
          </a:p>
        </p:txBody>
      </p:sp>
      <p:pic>
        <p:nvPicPr>
          <p:cNvPr id="481" name="Google Shape;481;p46"/>
          <p:cNvPicPr preferRelativeResize="0"/>
          <p:nvPr/>
        </p:nvPicPr>
        <p:blipFill>
          <a:blip r:embed="rId3">
            <a:alphaModFix/>
          </a:blip>
          <a:stretch>
            <a:fillRect/>
          </a:stretch>
        </p:blipFill>
        <p:spPr>
          <a:xfrm>
            <a:off x="2865476" y="2815100"/>
            <a:ext cx="6135902" cy="4178348"/>
          </a:xfrm>
          <a:prstGeom prst="rect">
            <a:avLst/>
          </a:prstGeom>
          <a:noFill/>
          <a:ln>
            <a:noFill/>
          </a:ln>
        </p:spPr>
      </p:pic>
      <p:sp>
        <p:nvSpPr>
          <p:cNvPr id="482" name="Google Shape;482;p46"/>
          <p:cNvSpPr txBox="1"/>
          <p:nvPr>
            <p:ph type="title"/>
          </p:nvPr>
        </p:nvSpPr>
        <p:spPr>
          <a:xfrm>
            <a:off x="161550" y="2891300"/>
            <a:ext cx="2757000" cy="37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353535"/>
                </a:solidFill>
                <a:latin typeface="Open Sans"/>
                <a:ea typeface="Open Sans"/>
                <a:cs typeface="Open Sans"/>
                <a:sym typeface="Open Sans"/>
              </a:rPr>
              <a:t>Goal:</a:t>
            </a:r>
            <a:endParaRPr b="1" sz="2400">
              <a:solidFill>
                <a:srgbClr val="353535"/>
              </a:solidFill>
              <a:latin typeface="Open Sans"/>
              <a:ea typeface="Open Sans"/>
              <a:cs typeface="Open Sans"/>
              <a:sym typeface="Open Sans"/>
            </a:endParaRPr>
          </a:p>
          <a:p>
            <a:pPr indent="0" lvl="0" marL="0" rtl="0" algn="ctr">
              <a:spcBef>
                <a:spcPts val="0"/>
              </a:spcBef>
              <a:spcAft>
                <a:spcPts val="0"/>
              </a:spcAft>
              <a:buNone/>
            </a:pPr>
            <a:r>
              <a:rPr lang="en" sz="2400">
                <a:solidFill>
                  <a:srgbClr val="353535"/>
                </a:solidFill>
                <a:latin typeface="Open Sans"/>
                <a:ea typeface="Open Sans"/>
                <a:cs typeface="Open Sans"/>
                <a:sym typeface="Open Sans"/>
              </a:rPr>
              <a:t>Display a random Star Trek quote every 5 seconds.</a:t>
            </a:r>
            <a:endParaRPr sz="2400">
              <a:solidFill>
                <a:srgbClr val="353535"/>
              </a:solidFill>
              <a:latin typeface="Open Sans"/>
              <a:ea typeface="Open Sans"/>
              <a:cs typeface="Open Sans"/>
              <a:sym typeface="Open Sans"/>
            </a:endParaRPr>
          </a:p>
          <a:p>
            <a:pPr indent="0" lvl="0" marL="0" rtl="0" algn="ctr">
              <a:spcBef>
                <a:spcPts val="0"/>
              </a:spcBef>
              <a:spcAft>
                <a:spcPts val="0"/>
              </a:spcAft>
              <a:buNone/>
            </a:pPr>
            <a:r>
              <a:t/>
            </a:r>
            <a:endParaRPr sz="2400">
              <a:solidFill>
                <a:srgbClr val="353535"/>
              </a:solidFill>
              <a:latin typeface="Open Sans"/>
              <a:ea typeface="Open Sans"/>
              <a:cs typeface="Open Sans"/>
              <a:sym typeface="Open Sans"/>
            </a:endParaRPr>
          </a:p>
          <a:p>
            <a:pPr indent="0" lvl="0" marL="0" rtl="0" algn="ctr">
              <a:spcBef>
                <a:spcPts val="0"/>
              </a:spcBef>
              <a:spcAft>
                <a:spcPts val="0"/>
              </a:spcAft>
              <a:buNone/>
            </a:pPr>
            <a:r>
              <a:rPr b="1" lang="en" sz="2400">
                <a:solidFill>
                  <a:srgbClr val="353535"/>
                </a:solidFill>
                <a:latin typeface="Open Sans"/>
                <a:ea typeface="Open Sans"/>
                <a:cs typeface="Open Sans"/>
                <a:sym typeface="Open Sans"/>
              </a:rPr>
              <a:t>Technologies:</a:t>
            </a:r>
            <a:endParaRPr b="1" sz="2400">
              <a:solidFill>
                <a:srgbClr val="353535"/>
              </a:solidFill>
              <a:latin typeface="Open Sans"/>
              <a:ea typeface="Open Sans"/>
              <a:cs typeface="Open Sans"/>
              <a:sym typeface="Open Sans"/>
            </a:endParaRPr>
          </a:p>
          <a:p>
            <a:pPr indent="0" lvl="0" marL="0" rtl="0" algn="ctr">
              <a:spcBef>
                <a:spcPts val="0"/>
              </a:spcBef>
              <a:spcAft>
                <a:spcPts val="0"/>
              </a:spcAft>
              <a:buNone/>
            </a:pPr>
            <a:r>
              <a:rPr lang="en" sz="2400">
                <a:solidFill>
                  <a:srgbClr val="353535"/>
                </a:solidFill>
                <a:latin typeface="Open Sans"/>
                <a:ea typeface="Open Sans"/>
                <a:cs typeface="Open Sans"/>
                <a:sym typeface="Open Sans"/>
              </a:rPr>
              <a:t>Node.js</a:t>
            </a:r>
            <a:endParaRPr sz="2400">
              <a:solidFill>
                <a:srgbClr val="353535"/>
              </a:solidFill>
              <a:latin typeface="Open Sans"/>
              <a:ea typeface="Open Sans"/>
              <a:cs typeface="Open Sans"/>
              <a:sym typeface="Open Sans"/>
            </a:endParaRPr>
          </a:p>
          <a:p>
            <a:pPr indent="0" lvl="0" marL="0" rtl="0" algn="ctr">
              <a:spcBef>
                <a:spcPts val="0"/>
              </a:spcBef>
              <a:spcAft>
                <a:spcPts val="0"/>
              </a:spcAft>
              <a:buNone/>
            </a:pPr>
            <a:r>
              <a:rPr lang="en" sz="2400">
                <a:solidFill>
                  <a:srgbClr val="353535"/>
                </a:solidFill>
                <a:latin typeface="Open Sans"/>
                <a:ea typeface="Open Sans"/>
                <a:cs typeface="Open Sans"/>
                <a:sym typeface="Open Sans"/>
              </a:rPr>
              <a:t> JavaScript</a:t>
            </a:r>
            <a:endParaRPr sz="2400">
              <a:solidFill>
                <a:srgbClr val="353535"/>
              </a:solidFill>
              <a:latin typeface="Open Sans"/>
              <a:ea typeface="Open Sans"/>
              <a:cs typeface="Open Sans"/>
              <a:sym typeface="Open Sans"/>
            </a:endParaRPr>
          </a:p>
          <a:p>
            <a:pPr indent="0" lvl="0" marL="0" rtl="0" algn="ctr">
              <a:spcBef>
                <a:spcPts val="0"/>
              </a:spcBef>
              <a:spcAft>
                <a:spcPts val="0"/>
              </a:spcAft>
              <a:buNone/>
            </a:pPr>
            <a:r>
              <a:rPr lang="en" sz="2400">
                <a:solidFill>
                  <a:srgbClr val="353535"/>
                </a:solidFill>
                <a:latin typeface="Open Sans"/>
                <a:ea typeface="Open Sans"/>
                <a:cs typeface="Open Sans"/>
                <a:sym typeface="Open Sans"/>
              </a:rPr>
              <a:t>HTML / CSS  </a:t>
            </a:r>
            <a:endParaRPr sz="2400">
              <a:solidFill>
                <a:srgbClr val="353535"/>
              </a:solidFill>
              <a:latin typeface="Open Sans"/>
              <a:ea typeface="Open Sans"/>
              <a:cs typeface="Open Sans"/>
              <a:sym typeface="Open Sans"/>
            </a:endParaRPr>
          </a:p>
          <a:p>
            <a:pPr indent="0" lvl="0" marL="0" rtl="0" algn="ctr">
              <a:spcBef>
                <a:spcPts val="0"/>
              </a:spcBef>
              <a:spcAft>
                <a:spcPts val="0"/>
              </a:spcAft>
              <a:buNone/>
            </a:pPr>
            <a:r>
              <a:rPr lang="en" sz="2400">
                <a:solidFill>
                  <a:srgbClr val="353535"/>
                </a:solidFill>
                <a:latin typeface="Open Sans"/>
                <a:ea typeface="Open Sans"/>
                <a:cs typeface="Open Sans"/>
                <a:sym typeface="Open Sans"/>
              </a:rPr>
              <a:t>jQuery</a:t>
            </a:r>
            <a:endParaRPr sz="2400">
              <a:solidFill>
                <a:srgbClr val="353535"/>
              </a:solidFill>
              <a:latin typeface="Open Sans"/>
              <a:ea typeface="Open Sans"/>
              <a:cs typeface="Open Sans"/>
              <a:sym typeface="Open Sans"/>
            </a:endParaRPr>
          </a:p>
        </p:txBody>
      </p:sp>
      <p:sp>
        <p:nvSpPr>
          <p:cNvPr id="483" name="Google Shape;483;p46"/>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4" name="Google Shape;484;p46"/>
          <p:cNvSpPr txBox="1"/>
          <p:nvPr>
            <p:ph idx="2" type="title"/>
          </p:nvPr>
        </p:nvSpPr>
        <p:spPr>
          <a:xfrm>
            <a:off x="161550" y="64580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Try the Demo Application:</a:t>
            </a:r>
            <a:endParaRPr b="1" sz="3000">
              <a:solidFill>
                <a:srgbClr val="353535"/>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pic>
        <p:nvPicPr>
          <p:cNvPr id="489" name="Google Shape;489;p47"/>
          <p:cNvPicPr preferRelativeResize="0"/>
          <p:nvPr/>
        </p:nvPicPr>
        <p:blipFill>
          <a:blip r:embed="rId3">
            <a:alphaModFix/>
          </a:blip>
          <a:stretch>
            <a:fillRect/>
          </a:stretch>
        </p:blipFill>
        <p:spPr>
          <a:xfrm>
            <a:off x="5008125" y="3674050"/>
            <a:ext cx="3716460" cy="2651225"/>
          </a:xfrm>
          <a:prstGeom prst="rect">
            <a:avLst/>
          </a:prstGeom>
          <a:noFill/>
          <a:ln cap="flat" cmpd="sng" w="9525">
            <a:solidFill>
              <a:srgbClr val="000000"/>
            </a:solidFill>
            <a:prstDash val="solid"/>
            <a:round/>
            <a:headEnd len="sm" w="sm" type="none"/>
            <a:tailEnd len="sm" w="sm" type="none"/>
          </a:ln>
        </p:spPr>
      </p:pic>
      <p:sp>
        <p:nvSpPr>
          <p:cNvPr id="490" name="Google Shape;490;p47"/>
          <p:cNvSpPr txBox="1"/>
          <p:nvPr/>
        </p:nvSpPr>
        <p:spPr>
          <a:xfrm>
            <a:off x="419437" y="3027500"/>
            <a:ext cx="4146900" cy="48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chemeClr val="dk1"/>
                </a:solidFill>
                <a:latin typeface="Open Sans"/>
                <a:ea typeface="Open Sans"/>
                <a:cs typeface="Open Sans"/>
                <a:sym typeface="Open Sans"/>
              </a:rPr>
              <a:t>Scroll down</a:t>
            </a:r>
            <a:r>
              <a:rPr lang="en" sz="2200">
                <a:solidFill>
                  <a:schemeClr val="dk1"/>
                </a:solidFill>
                <a:latin typeface="Open Sans"/>
                <a:ea typeface="Open Sans"/>
                <a:cs typeface="Open Sans"/>
                <a:sym typeface="Open Sans"/>
              </a:rPr>
              <a:t> past the preview.</a:t>
            </a:r>
            <a:endParaRPr sz="2200">
              <a:solidFill>
                <a:schemeClr val="dk1"/>
              </a:solidFill>
              <a:latin typeface="Open Sans"/>
              <a:ea typeface="Open Sans"/>
              <a:cs typeface="Open Sans"/>
              <a:sym typeface="Open Sans"/>
            </a:endParaRPr>
          </a:p>
        </p:txBody>
      </p:sp>
      <p:sp>
        <p:nvSpPr>
          <p:cNvPr id="491" name="Google Shape;491;p47"/>
          <p:cNvSpPr txBox="1"/>
          <p:nvPr/>
        </p:nvSpPr>
        <p:spPr>
          <a:xfrm>
            <a:off x="-302400" y="1442300"/>
            <a:ext cx="9748800" cy="54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Remix the finished </a:t>
            </a:r>
            <a:r>
              <a:rPr lang="en" sz="2200">
                <a:solidFill>
                  <a:schemeClr val="dk1"/>
                </a:solidFill>
                <a:latin typeface="Open Sans"/>
                <a:ea typeface="Open Sans"/>
                <a:cs typeface="Open Sans"/>
                <a:sym typeface="Open Sans"/>
              </a:rPr>
              <a:t>project</a:t>
            </a:r>
            <a:r>
              <a:rPr lang="en" sz="2200">
                <a:solidFill>
                  <a:schemeClr val="dk1"/>
                </a:solidFill>
                <a:latin typeface="Open Sans"/>
                <a:ea typeface="Open Sans"/>
                <a:cs typeface="Open Sans"/>
                <a:sym typeface="Open Sans"/>
              </a:rPr>
              <a:t> at</a:t>
            </a:r>
            <a:endParaRPr b="1" sz="2200">
              <a:solidFill>
                <a:schemeClr val="dk1"/>
              </a:solidFill>
              <a:latin typeface="Open Sans"/>
              <a:ea typeface="Open Sans"/>
              <a:cs typeface="Open Sans"/>
              <a:sym typeface="Open Sans"/>
            </a:endParaRPr>
          </a:p>
        </p:txBody>
      </p:sp>
      <p:sp>
        <p:nvSpPr>
          <p:cNvPr id="492" name="Google Shape;492;p47"/>
          <p:cNvSpPr txBox="1"/>
          <p:nvPr/>
        </p:nvSpPr>
        <p:spPr>
          <a:xfrm>
            <a:off x="5297051" y="3035550"/>
            <a:ext cx="3138600" cy="48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Click  </a:t>
            </a:r>
            <a:r>
              <a:rPr b="1" lang="en" sz="2200">
                <a:solidFill>
                  <a:schemeClr val="dk1"/>
                </a:solidFill>
                <a:latin typeface="Consolas"/>
                <a:ea typeface="Consolas"/>
                <a:cs typeface="Consolas"/>
                <a:sym typeface="Consolas"/>
              </a:rPr>
              <a:t>Remix your own</a:t>
            </a:r>
            <a:endParaRPr b="1" sz="2200">
              <a:solidFill>
                <a:schemeClr val="dk1"/>
              </a:solidFill>
              <a:latin typeface="Consolas"/>
              <a:ea typeface="Consolas"/>
              <a:cs typeface="Consolas"/>
              <a:sym typeface="Consolas"/>
            </a:endParaRPr>
          </a:p>
        </p:txBody>
      </p:sp>
      <p:pic>
        <p:nvPicPr>
          <p:cNvPr id="493" name="Google Shape;493;p47"/>
          <p:cNvPicPr preferRelativeResize="0"/>
          <p:nvPr/>
        </p:nvPicPr>
        <p:blipFill>
          <a:blip r:embed="rId4">
            <a:alphaModFix/>
          </a:blip>
          <a:stretch>
            <a:fillRect/>
          </a:stretch>
        </p:blipFill>
        <p:spPr>
          <a:xfrm>
            <a:off x="612550" y="3674050"/>
            <a:ext cx="3760674" cy="2651224"/>
          </a:xfrm>
          <a:prstGeom prst="rect">
            <a:avLst/>
          </a:prstGeom>
          <a:noFill/>
          <a:ln cap="flat" cmpd="sng" w="9525">
            <a:solidFill>
              <a:srgbClr val="000000"/>
            </a:solidFill>
            <a:prstDash val="solid"/>
            <a:round/>
            <a:headEnd len="sm" w="sm" type="none"/>
            <a:tailEnd len="sm" w="sm" type="none"/>
          </a:ln>
        </p:spPr>
      </p:pic>
      <p:cxnSp>
        <p:nvCxnSpPr>
          <p:cNvPr id="494" name="Google Shape;494;p47"/>
          <p:cNvCxnSpPr/>
          <p:nvPr/>
        </p:nvCxnSpPr>
        <p:spPr>
          <a:xfrm>
            <a:off x="4064075" y="3762588"/>
            <a:ext cx="0" cy="1860900"/>
          </a:xfrm>
          <a:prstGeom prst="straightConnector1">
            <a:avLst/>
          </a:prstGeom>
          <a:noFill/>
          <a:ln cap="flat" cmpd="sng" w="38100">
            <a:solidFill>
              <a:srgbClr val="FF0000"/>
            </a:solidFill>
            <a:prstDash val="solid"/>
            <a:round/>
            <a:headEnd len="med" w="med" type="none"/>
            <a:tailEnd len="med" w="med" type="triangle"/>
          </a:ln>
        </p:spPr>
      </p:cxnSp>
      <p:sp>
        <p:nvSpPr>
          <p:cNvPr id="495" name="Google Shape;495;p47"/>
          <p:cNvSpPr/>
          <p:nvPr/>
        </p:nvSpPr>
        <p:spPr>
          <a:xfrm>
            <a:off x="6939800" y="5419450"/>
            <a:ext cx="1003800" cy="3921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 name="Google Shape;496;p47"/>
          <p:cNvCxnSpPr>
            <a:endCxn id="495" idx="0"/>
          </p:cNvCxnSpPr>
          <p:nvPr/>
        </p:nvCxnSpPr>
        <p:spPr>
          <a:xfrm>
            <a:off x="6965900" y="4232950"/>
            <a:ext cx="475800" cy="1186500"/>
          </a:xfrm>
          <a:prstGeom prst="straightConnector1">
            <a:avLst/>
          </a:prstGeom>
          <a:noFill/>
          <a:ln cap="flat" cmpd="sng" w="38100">
            <a:solidFill>
              <a:srgbClr val="FF0000"/>
            </a:solidFill>
            <a:prstDash val="solid"/>
            <a:round/>
            <a:headEnd len="med" w="med" type="none"/>
            <a:tailEnd len="med" w="med" type="triangle"/>
          </a:ln>
        </p:spPr>
      </p:cxnSp>
      <p:sp>
        <p:nvSpPr>
          <p:cNvPr id="497" name="Google Shape;497;p47"/>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8" name="Google Shape;498;p47"/>
          <p:cNvSpPr txBox="1"/>
          <p:nvPr>
            <p:ph type="title"/>
          </p:nvPr>
        </p:nvSpPr>
        <p:spPr>
          <a:xfrm>
            <a:off x="161550" y="64580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Make a copy of the demo</a:t>
            </a:r>
            <a:endParaRPr b="1" sz="3000">
              <a:solidFill>
                <a:srgbClr val="353535"/>
              </a:solidFill>
              <a:latin typeface="Open Sans"/>
              <a:ea typeface="Open Sans"/>
              <a:cs typeface="Open Sans"/>
              <a:sym typeface="Open Sans"/>
            </a:endParaRPr>
          </a:p>
        </p:txBody>
      </p:sp>
      <p:sp>
        <p:nvSpPr>
          <p:cNvPr id="499" name="Google Shape;499;p47"/>
          <p:cNvSpPr/>
          <p:nvPr/>
        </p:nvSpPr>
        <p:spPr>
          <a:xfrm>
            <a:off x="472788" y="1986657"/>
            <a:ext cx="8198400" cy="893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600">
                <a:solidFill>
                  <a:srgbClr val="FFFFFF"/>
                </a:solidFill>
                <a:latin typeface="Open Sans"/>
                <a:ea typeface="Open Sans"/>
                <a:cs typeface="Open Sans"/>
                <a:sym typeface="Open Sans"/>
              </a:rPr>
              <a:t>https://auburnhacks.com/glitch</a:t>
            </a:r>
            <a:endParaRPr b="1" sz="2600">
              <a:solidFill>
                <a:srgbClr val="FFFFFF"/>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161550" y="573035"/>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Using your Web Browser, </a:t>
            </a:r>
            <a:endParaRPr i="1" sz="3000">
              <a:solidFill>
                <a:schemeClr val="lt1"/>
              </a:solidFill>
              <a:latin typeface="Open Sans"/>
              <a:ea typeface="Open Sans"/>
              <a:cs typeface="Open Sans"/>
              <a:sym typeface="Open Sans"/>
            </a:endParaRPr>
          </a:p>
          <a:p>
            <a:pPr indent="0" lvl="0" marL="0" rtl="0" algn="ctr">
              <a:spcBef>
                <a:spcPts val="0"/>
              </a:spcBef>
              <a:spcAft>
                <a:spcPts val="0"/>
              </a:spcAft>
              <a:buNone/>
            </a:pPr>
            <a:r>
              <a:rPr i="1" lang="en" sz="3000">
                <a:solidFill>
                  <a:schemeClr val="lt1"/>
                </a:solidFill>
                <a:latin typeface="Open Sans"/>
                <a:ea typeface="Open Sans"/>
                <a:cs typeface="Open Sans"/>
                <a:sym typeface="Open Sans"/>
              </a:rPr>
              <a:t>Open this URL &amp; Fill out the Form: </a:t>
            </a:r>
            <a:endParaRPr i="1" sz="3000">
              <a:solidFill>
                <a:schemeClr val="lt1"/>
              </a:solidFill>
              <a:latin typeface="Open Sans"/>
              <a:ea typeface="Open Sans"/>
              <a:cs typeface="Open Sans"/>
              <a:sym typeface="Open Sans"/>
            </a:endParaRPr>
          </a:p>
        </p:txBody>
      </p:sp>
      <p:sp>
        <p:nvSpPr>
          <p:cNvPr id="153" name="Google Shape;153;p21"/>
          <p:cNvSpPr/>
          <p:nvPr/>
        </p:nvSpPr>
        <p:spPr>
          <a:xfrm>
            <a:off x="877950" y="1859800"/>
            <a:ext cx="7388100" cy="8937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http://mlhlocal.host/checkin</a:t>
            </a:r>
            <a:endParaRPr sz="3000">
              <a:solidFill>
                <a:srgbClr val="FFD966"/>
              </a:solidFill>
            </a:endParaRPr>
          </a:p>
        </p:txBody>
      </p:sp>
      <p:cxnSp>
        <p:nvCxnSpPr>
          <p:cNvPr id="154" name="Google Shape;154;p21"/>
          <p:cNvCxnSpPr/>
          <p:nvPr/>
        </p:nvCxnSpPr>
        <p:spPr>
          <a:xfrm>
            <a:off x="76200" y="3429000"/>
            <a:ext cx="8935800" cy="0"/>
          </a:xfrm>
          <a:prstGeom prst="straightConnector1">
            <a:avLst/>
          </a:prstGeom>
          <a:noFill/>
          <a:ln cap="flat" cmpd="sng" w="38100">
            <a:solidFill>
              <a:schemeClr val="lt1"/>
            </a:solidFill>
            <a:prstDash val="dash"/>
            <a:round/>
            <a:headEnd len="med" w="med" type="none"/>
            <a:tailEnd len="med" w="med" type="none"/>
          </a:ln>
        </p:spPr>
      </p:cxnSp>
      <p:sp>
        <p:nvSpPr>
          <p:cNvPr id="155" name="Google Shape;155;p21"/>
          <p:cNvSpPr txBox="1"/>
          <p:nvPr>
            <p:ph idx="2" type="title"/>
          </p:nvPr>
        </p:nvSpPr>
        <p:spPr>
          <a:xfrm>
            <a:off x="161550" y="3966203"/>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Afterwards, Check your Email to Find:</a:t>
            </a:r>
            <a:endParaRPr i="1" sz="3000">
              <a:solidFill>
                <a:schemeClr val="lt1"/>
              </a:solidFill>
              <a:latin typeface="Open Sans"/>
              <a:ea typeface="Open Sans"/>
              <a:cs typeface="Open Sans"/>
              <a:sym typeface="Open Sans"/>
            </a:endParaRPr>
          </a:p>
        </p:txBody>
      </p:sp>
      <p:sp>
        <p:nvSpPr>
          <p:cNvPr id="156" name="Google Shape;156;p21"/>
          <p:cNvSpPr txBox="1"/>
          <p:nvPr/>
        </p:nvSpPr>
        <p:spPr>
          <a:xfrm>
            <a:off x="280500" y="4804100"/>
            <a:ext cx="40665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Setup Instructions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An Invite to the MLH Slack</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 Code Samples</a:t>
            </a:r>
            <a:endParaRPr sz="2200">
              <a:solidFill>
                <a:schemeClr val="lt1"/>
              </a:solidFill>
            </a:endParaRPr>
          </a:p>
        </p:txBody>
      </p:sp>
      <p:sp>
        <p:nvSpPr>
          <p:cNvPr id="157" name="Google Shape;157;p21"/>
          <p:cNvSpPr txBox="1"/>
          <p:nvPr/>
        </p:nvSpPr>
        <p:spPr>
          <a:xfrm>
            <a:off x="4954200" y="4804100"/>
            <a:ext cx="39093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Workshop FAQ</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These Workshop Slides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More Learning Resources</a:t>
            </a:r>
            <a:endParaRPr sz="2200">
              <a:solidFill>
                <a:schemeClr val="lt1"/>
              </a:solidFill>
              <a:latin typeface="Open Sans"/>
              <a:ea typeface="Open Sans"/>
              <a:cs typeface="Open Sans"/>
              <a:sym typeface="Open Sans"/>
            </a:endParaRPr>
          </a:p>
        </p:txBody>
      </p:sp>
      <p:sp>
        <p:nvSpPr>
          <p:cNvPr id="158" name="Google Shape;158;p21"/>
          <p:cNvSpPr/>
          <p:nvPr/>
        </p:nvSpPr>
        <p:spPr>
          <a:xfrm>
            <a:off x="145375" y="1710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159" name="Google Shape;159;p21"/>
          <p:cNvSpPr txBox="1"/>
          <p:nvPr/>
        </p:nvSpPr>
        <p:spPr>
          <a:xfrm>
            <a:off x="98425" y="1197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1</a:t>
            </a:r>
            <a:endParaRPr sz="1800">
              <a:latin typeface="Open Sans ExtraBold"/>
              <a:ea typeface="Open Sans ExtraBold"/>
              <a:cs typeface="Open Sans ExtraBold"/>
              <a:sym typeface="Open Sans ExtraBold"/>
            </a:endParaRPr>
          </a:p>
        </p:txBody>
      </p:sp>
      <p:sp>
        <p:nvSpPr>
          <p:cNvPr id="160" name="Google Shape;160;p21"/>
          <p:cNvSpPr/>
          <p:nvPr/>
        </p:nvSpPr>
        <p:spPr>
          <a:xfrm>
            <a:off x="145375" y="36498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161" name="Google Shape;161;p21"/>
          <p:cNvSpPr txBox="1"/>
          <p:nvPr/>
        </p:nvSpPr>
        <p:spPr>
          <a:xfrm>
            <a:off x="98425" y="35985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2</a:t>
            </a:r>
            <a:endParaRPr sz="1800">
              <a:latin typeface="Open Sans ExtraBold"/>
              <a:ea typeface="Open Sans ExtraBold"/>
              <a:cs typeface="Open Sans ExtraBold"/>
              <a:sym typeface="Open Sans ExtraBold"/>
            </a:endParaRPr>
          </a:p>
        </p:txBody>
      </p:sp>
      <p:sp>
        <p:nvSpPr>
          <p:cNvPr id="162" name="Google Shape;162;p21"/>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pic>
        <p:nvPicPr>
          <p:cNvPr id="504" name="Google Shape;504;p48"/>
          <p:cNvPicPr preferRelativeResize="0"/>
          <p:nvPr/>
        </p:nvPicPr>
        <p:blipFill rotWithShape="1">
          <a:blip r:embed="rId3">
            <a:alphaModFix/>
          </a:blip>
          <a:srcRect b="0" l="0" r="0" t="7740"/>
          <a:stretch/>
        </p:blipFill>
        <p:spPr>
          <a:xfrm>
            <a:off x="1951638" y="1843250"/>
            <a:ext cx="5240717" cy="4707525"/>
          </a:xfrm>
          <a:prstGeom prst="rect">
            <a:avLst/>
          </a:prstGeom>
          <a:noFill/>
          <a:ln cap="flat" cmpd="sng" w="9525">
            <a:solidFill>
              <a:schemeClr val="dk2"/>
            </a:solidFill>
            <a:prstDash val="solid"/>
            <a:round/>
            <a:headEnd len="sm" w="sm" type="none"/>
            <a:tailEnd len="sm" w="sm" type="none"/>
          </a:ln>
        </p:spPr>
      </p:pic>
      <p:sp>
        <p:nvSpPr>
          <p:cNvPr id="505" name="Google Shape;505;p48"/>
          <p:cNvSpPr/>
          <p:nvPr/>
        </p:nvSpPr>
        <p:spPr>
          <a:xfrm>
            <a:off x="3440219" y="2181795"/>
            <a:ext cx="1307400" cy="3810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 name="Google Shape;506;p48"/>
          <p:cNvCxnSpPr>
            <a:stCxn id="505" idx="3"/>
          </p:cNvCxnSpPr>
          <p:nvPr/>
        </p:nvCxnSpPr>
        <p:spPr>
          <a:xfrm flipH="1" rot="10800000">
            <a:off x="4747619" y="2314395"/>
            <a:ext cx="3972600" cy="57900"/>
          </a:xfrm>
          <a:prstGeom prst="straightConnector1">
            <a:avLst/>
          </a:prstGeom>
          <a:noFill/>
          <a:ln cap="flat" cmpd="sng" w="38100">
            <a:solidFill>
              <a:srgbClr val="FF0000"/>
            </a:solidFill>
            <a:prstDash val="solid"/>
            <a:round/>
            <a:headEnd len="med" w="med" type="stealth"/>
            <a:tailEnd len="med" w="med" type="none"/>
          </a:ln>
        </p:spPr>
      </p:cxnSp>
      <p:sp>
        <p:nvSpPr>
          <p:cNvPr id="507" name="Google Shape;507;p48"/>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8" name="Google Shape;508;p48"/>
          <p:cNvSpPr txBox="1"/>
          <p:nvPr>
            <p:ph type="title"/>
          </p:nvPr>
        </p:nvSpPr>
        <p:spPr>
          <a:xfrm>
            <a:off x="161550" y="64580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Run your copy of the demo</a:t>
            </a:r>
            <a:endParaRPr b="1" sz="3000">
              <a:solidFill>
                <a:srgbClr val="353535"/>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49"/>
          <p:cNvSpPr txBox="1"/>
          <p:nvPr>
            <p:ph type="title"/>
          </p:nvPr>
        </p:nvSpPr>
        <p:spPr>
          <a:xfrm>
            <a:off x="161550" y="64580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Open the Project </a:t>
            </a:r>
            <a:r>
              <a:rPr b="1" lang="en" sz="3000">
                <a:solidFill>
                  <a:srgbClr val="353535"/>
                </a:solidFill>
                <a:latin typeface="Open Sans"/>
                <a:ea typeface="Open Sans"/>
                <a:cs typeface="Open Sans"/>
                <a:sym typeface="Open Sans"/>
              </a:rPr>
              <a:t>Console</a:t>
            </a:r>
            <a:endParaRPr b="1" sz="3000">
              <a:solidFill>
                <a:srgbClr val="353535"/>
              </a:solidFill>
              <a:latin typeface="Open Sans"/>
              <a:ea typeface="Open Sans"/>
              <a:cs typeface="Open Sans"/>
              <a:sym typeface="Open Sans"/>
            </a:endParaRPr>
          </a:p>
        </p:txBody>
      </p:sp>
      <p:sp>
        <p:nvSpPr>
          <p:cNvPr id="514" name="Google Shape;514;p49"/>
          <p:cNvSpPr txBox="1"/>
          <p:nvPr/>
        </p:nvSpPr>
        <p:spPr>
          <a:xfrm>
            <a:off x="803225" y="6347175"/>
            <a:ext cx="7938600" cy="48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This will open the console in a new tab.</a:t>
            </a:r>
            <a:endParaRPr sz="2200">
              <a:solidFill>
                <a:schemeClr val="dk1"/>
              </a:solidFill>
              <a:latin typeface="Open Sans"/>
              <a:ea typeface="Open Sans"/>
              <a:cs typeface="Open Sans"/>
              <a:sym typeface="Open Sans"/>
            </a:endParaRPr>
          </a:p>
        </p:txBody>
      </p:sp>
      <p:pic>
        <p:nvPicPr>
          <p:cNvPr id="515" name="Google Shape;515;p49"/>
          <p:cNvPicPr preferRelativeResize="0"/>
          <p:nvPr/>
        </p:nvPicPr>
        <p:blipFill>
          <a:blip r:embed="rId3">
            <a:alphaModFix/>
          </a:blip>
          <a:stretch>
            <a:fillRect/>
          </a:stretch>
        </p:blipFill>
        <p:spPr>
          <a:xfrm>
            <a:off x="528638" y="1881050"/>
            <a:ext cx="8086725" cy="4362450"/>
          </a:xfrm>
          <a:prstGeom prst="rect">
            <a:avLst/>
          </a:prstGeom>
          <a:noFill/>
          <a:ln cap="flat" cmpd="sng" w="9525">
            <a:solidFill>
              <a:schemeClr val="dk2"/>
            </a:solidFill>
            <a:prstDash val="solid"/>
            <a:round/>
            <a:headEnd len="sm" w="sm" type="none"/>
            <a:tailEnd len="sm" w="sm" type="none"/>
          </a:ln>
        </p:spPr>
      </p:pic>
      <p:sp>
        <p:nvSpPr>
          <p:cNvPr id="516" name="Google Shape;516;p49"/>
          <p:cNvSpPr txBox="1"/>
          <p:nvPr/>
        </p:nvSpPr>
        <p:spPr>
          <a:xfrm>
            <a:off x="420900" y="1294075"/>
            <a:ext cx="7938600" cy="48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Click Logs -&gt; Console</a:t>
            </a:r>
            <a:endParaRPr sz="2200">
              <a:solidFill>
                <a:schemeClr val="dk1"/>
              </a:solidFill>
              <a:latin typeface="Open Sans"/>
              <a:ea typeface="Open Sans"/>
              <a:cs typeface="Open Sans"/>
              <a:sym typeface="Open Sans"/>
            </a:endParaRPr>
          </a:p>
        </p:txBody>
      </p:sp>
      <p:sp>
        <p:nvSpPr>
          <p:cNvPr id="517" name="Google Shape;517;p49"/>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50"/>
          <p:cNvSpPr txBox="1"/>
          <p:nvPr>
            <p:ph type="title"/>
          </p:nvPr>
        </p:nvSpPr>
        <p:spPr>
          <a:xfrm>
            <a:off x="161550" y="64580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File Browser vs. Console</a:t>
            </a:r>
            <a:endParaRPr b="1" sz="3000">
              <a:solidFill>
                <a:srgbClr val="353535"/>
              </a:solidFill>
              <a:latin typeface="Open Sans"/>
              <a:ea typeface="Open Sans"/>
              <a:cs typeface="Open Sans"/>
              <a:sym typeface="Open Sans"/>
            </a:endParaRPr>
          </a:p>
        </p:txBody>
      </p:sp>
      <p:sp>
        <p:nvSpPr>
          <p:cNvPr id="523" name="Google Shape;523;p50"/>
          <p:cNvSpPr txBox="1"/>
          <p:nvPr>
            <p:ph idx="2" type="title"/>
          </p:nvPr>
        </p:nvSpPr>
        <p:spPr>
          <a:xfrm>
            <a:off x="161550" y="1187925"/>
            <a:ext cx="8820900" cy="79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353535"/>
                </a:solidFill>
                <a:latin typeface="Open Sans"/>
                <a:ea typeface="Open Sans"/>
                <a:cs typeface="Open Sans"/>
                <a:sym typeface="Open Sans"/>
              </a:rPr>
              <a:t>Different views of the same thing</a:t>
            </a:r>
            <a:endParaRPr sz="2800">
              <a:solidFill>
                <a:srgbClr val="353535"/>
              </a:solidFill>
              <a:latin typeface="Open Sans"/>
              <a:ea typeface="Open Sans"/>
              <a:cs typeface="Open Sans"/>
              <a:sym typeface="Open Sans"/>
            </a:endParaRPr>
          </a:p>
        </p:txBody>
      </p:sp>
      <p:sp>
        <p:nvSpPr>
          <p:cNvPr id="524" name="Google Shape;524;p50"/>
          <p:cNvSpPr txBox="1"/>
          <p:nvPr/>
        </p:nvSpPr>
        <p:spPr>
          <a:xfrm>
            <a:off x="396688" y="3215325"/>
            <a:ext cx="4266600" cy="21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File Browser</a:t>
            </a:r>
            <a:endParaRPr b="1" sz="3000">
              <a:solidFill>
                <a:schemeClr val="dk1"/>
              </a:solidFill>
              <a:latin typeface="Open Sans"/>
              <a:ea typeface="Open Sans"/>
              <a:cs typeface="Open Sans"/>
              <a:sym typeface="Open Sans"/>
            </a:endParaRPr>
          </a:p>
          <a:p>
            <a:pPr indent="-368300" lvl="0" marL="457200" rtl="0" algn="l">
              <a:lnSpc>
                <a:spcPct val="115000"/>
              </a:lnSpc>
              <a:spcBef>
                <a:spcPts val="0"/>
              </a:spcBef>
              <a:spcAft>
                <a:spcPts val="0"/>
              </a:spcAft>
              <a:buClr>
                <a:schemeClr val="dk1"/>
              </a:buClr>
              <a:buSzPts val="2200"/>
              <a:buFont typeface="Open Sans"/>
              <a:buChar char="●"/>
            </a:pPr>
            <a:r>
              <a:rPr lang="en" sz="2200">
                <a:solidFill>
                  <a:schemeClr val="dk1"/>
                </a:solidFill>
                <a:latin typeface="Open Sans"/>
                <a:ea typeface="Open Sans"/>
                <a:cs typeface="Open Sans"/>
                <a:sym typeface="Open Sans"/>
              </a:rPr>
              <a:t>Click things to select files and navigate</a:t>
            </a:r>
            <a:endParaRPr sz="2200">
              <a:solidFill>
                <a:schemeClr val="dk1"/>
              </a:solidFill>
              <a:latin typeface="Open Sans"/>
              <a:ea typeface="Open Sans"/>
              <a:cs typeface="Open Sans"/>
              <a:sym typeface="Open Sans"/>
            </a:endParaRPr>
          </a:p>
          <a:p>
            <a:pPr indent="-368300" lvl="0" marL="457200" rtl="0" algn="l">
              <a:lnSpc>
                <a:spcPct val="115000"/>
              </a:lnSpc>
              <a:spcBef>
                <a:spcPts val="0"/>
              </a:spcBef>
              <a:spcAft>
                <a:spcPts val="0"/>
              </a:spcAft>
              <a:buClr>
                <a:schemeClr val="dk1"/>
              </a:buClr>
              <a:buSzPts val="2200"/>
              <a:buFont typeface="Open Sans"/>
              <a:buChar char="●"/>
            </a:pPr>
            <a:r>
              <a:rPr lang="en" sz="2200">
                <a:solidFill>
                  <a:schemeClr val="dk1"/>
                </a:solidFill>
                <a:latin typeface="Open Sans"/>
                <a:ea typeface="Open Sans"/>
                <a:cs typeface="Open Sans"/>
                <a:sym typeface="Open Sans"/>
              </a:rPr>
              <a:t>Type things into the files</a:t>
            </a:r>
            <a:endParaRPr sz="2200">
              <a:solidFill>
                <a:schemeClr val="dk1"/>
              </a:solidFill>
              <a:latin typeface="Open Sans"/>
              <a:ea typeface="Open Sans"/>
              <a:cs typeface="Open Sans"/>
              <a:sym typeface="Open Sans"/>
            </a:endParaRPr>
          </a:p>
        </p:txBody>
      </p:sp>
      <p:sp>
        <p:nvSpPr>
          <p:cNvPr id="525" name="Google Shape;525;p50"/>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6" name="Google Shape;526;p50"/>
          <p:cNvSpPr txBox="1"/>
          <p:nvPr/>
        </p:nvSpPr>
        <p:spPr>
          <a:xfrm>
            <a:off x="1663950" y="6083125"/>
            <a:ext cx="5816100" cy="86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chemeClr val="dk1"/>
                </a:solidFill>
                <a:latin typeface="Open Sans"/>
                <a:ea typeface="Open Sans"/>
                <a:cs typeface="Open Sans"/>
                <a:sym typeface="Open Sans"/>
              </a:rPr>
              <a:t>Keep both these tabs open at all times.</a:t>
            </a:r>
            <a:endParaRPr b="1" sz="2200">
              <a:solidFill>
                <a:schemeClr val="dk1"/>
              </a:solidFill>
              <a:latin typeface="Open Sans"/>
              <a:ea typeface="Open Sans"/>
              <a:cs typeface="Open Sans"/>
              <a:sym typeface="Open Sans"/>
            </a:endParaRPr>
          </a:p>
        </p:txBody>
      </p:sp>
      <p:sp>
        <p:nvSpPr>
          <p:cNvPr id="527" name="Google Shape;527;p50"/>
          <p:cNvSpPr txBox="1"/>
          <p:nvPr/>
        </p:nvSpPr>
        <p:spPr>
          <a:xfrm>
            <a:off x="4480713" y="3215325"/>
            <a:ext cx="4266600" cy="21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Console</a:t>
            </a:r>
            <a:endParaRPr b="1" sz="3000">
              <a:solidFill>
                <a:schemeClr val="dk1"/>
              </a:solidFill>
              <a:latin typeface="Open Sans"/>
              <a:ea typeface="Open Sans"/>
              <a:cs typeface="Open Sans"/>
              <a:sym typeface="Open Sans"/>
            </a:endParaRPr>
          </a:p>
          <a:p>
            <a:pPr indent="-368300" lvl="0" marL="457200" rtl="0" algn="l">
              <a:lnSpc>
                <a:spcPct val="115000"/>
              </a:lnSpc>
              <a:spcBef>
                <a:spcPts val="0"/>
              </a:spcBef>
              <a:spcAft>
                <a:spcPts val="0"/>
              </a:spcAft>
              <a:buClr>
                <a:schemeClr val="dk1"/>
              </a:buClr>
              <a:buSzPts val="2200"/>
              <a:buFont typeface="Open Sans"/>
              <a:buChar char="●"/>
            </a:pPr>
            <a:r>
              <a:rPr lang="en" sz="2200">
                <a:solidFill>
                  <a:schemeClr val="dk1"/>
                </a:solidFill>
                <a:latin typeface="Open Sans"/>
                <a:ea typeface="Open Sans"/>
                <a:cs typeface="Open Sans"/>
                <a:sym typeface="Open Sans"/>
              </a:rPr>
              <a:t>Type commands to perform actions and navigate </a:t>
            </a:r>
            <a:endParaRPr sz="2200">
              <a:solidFill>
                <a:schemeClr val="dk1"/>
              </a:solidFill>
              <a:latin typeface="Open Sans"/>
              <a:ea typeface="Open Sans"/>
              <a:cs typeface="Open Sans"/>
              <a:sym typeface="Open Sans"/>
            </a:endParaRPr>
          </a:p>
          <a:p>
            <a:pPr indent="-368300" lvl="0" marL="457200" rtl="0" algn="l">
              <a:lnSpc>
                <a:spcPct val="115000"/>
              </a:lnSpc>
              <a:spcBef>
                <a:spcPts val="0"/>
              </a:spcBef>
              <a:spcAft>
                <a:spcPts val="0"/>
              </a:spcAft>
              <a:buClr>
                <a:schemeClr val="dk1"/>
              </a:buClr>
              <a:buSzPts val="2200"/>
              <a:buFont typeface="Open Sans"/>
              <a:buChar char="●"/>
            </a:pPr>
            <a:r>
              <a:rPr lang="en" sz="2200">
                <a:solidFill>
                  <a:schemeClr val="dk1"/>
                </a:solidFill>
                <a:latin typeface="Open Sans"/>
                <a:ea typeface="Open Sans"/>
                <a:cs typeface="Open Sans"/>
                <a:sym typeface="Open Sans"/>
              </a:rPr>
              <a:t>Needs to be synced with File Browser with </a:t>
            </a:r>
            <a:r>
              <a:rPr b="1" lang="en" sz="2200">
                <a:solidFill>
                  <a:schemeClr val="dk1"/>
                </a:solidFill>
                <a:latin typeface="Consolas"/>
                <a:ea typeface="Consolas"/>
                <a:cs typeface="Consolas"/>
                <a:sym typeface="Consolas"/>
              </a:rPr>
              <a:t>refresh </a:t>
            </a:r>
            <a:r>
              <a:rPr lang="en" sz="2200">
                <a:solidFill>
                  <a:schemeClr val="dk1"/>
                </a:solidFill>
                <a:latin typeface="Open Sans"/>
                <a:ea typeface="Open Sans"/>
                <a:cs typeface="Open Sans"/>
                <a:sym typeface="Open Sans"/>
              </a:rPr>
              <a:t>command</a:t>
            </a:r>
            <a:endParaRPr sz="2200">
              <a:solidFill>
                <a:schemeClr val="dk1"/>
              </a:solidFill>
              <a:latin typeface="Open Sans"/>
              <a:ea typeface="Open Sans"/>
              <a:cs typeface="Open Sans"/>
              <a:sym typeface="Open Sans"/>
            </a:endParaRPr>
          </a:p>
        </p:txBody>
      </p:sp>
      <p:pic>
        <p:nvPicPr>
          <p:cNvPr id="528" name="Google Shape;528;p50"/>
          <p:cNvPicPr preferRelativeResize="0"/>
          <p:nvPr/>
        </p:nvPicPr>
        <p:blipFill>
          <a:blip r:embed="rId3">
            <a:alphaModFix/>
          </a:blip>
          <a:stretch>
            <a:fillRect/>
          </a:stretch>
        </p:blipFill>
        <p:spPr>
          <a:xfrm>
            <a:off x="2015946" y="2085825"/>
            <a:ext cx="1028100" cy="1028100"/>
          </a:xfrm>
          <a:prstGeom prst="rect">
            <a:avLst/>
          </a:prstGeom>
          <a:noFill/>
          <a:ln>
            <a:noFill/>
          </a:ln>
        </p:spPr>
      </p:pic>
      <p:pic>
        <p:nvPicPr>
          <p:cNvPr id="529" name="Google Shape;529;p50"/>
          <p:cNvPicPr preferRelativeResize="0"/>
          <p:nvPr/>
        </p:nvPicPr>
        <p:blipFill>
          <a:blip r:embed="rId4">
            <a:alphaModFix/>
          </a:blip>
          <a:stretch>
            <a:fillRect/>
          </a:stretch>
        </p:blipFill>
        <p:spPr>
          <a:xfrm>
            <a:off x="6130425" y="2116274"/>
            <a:ext cx="967200" cy="967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51"/>
          <p:cNvSpPr txBox="1"/>
          <p:nvPr>
            <p:ph type="title"/>
          </p:nvPr>
        </p:nvSpPr>
        <p:spPr>
          <a:xfrm>
            <a:off x="161550" y="64580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Install CockroachDB</a:t>
            </a:r>
            <a:endParaRPr b="1" sz="3000">
              <a:solidFill>
                <a:srgbClr val="353535"/>
              </a:solidFill>
              <a:latin typeface="Open Sans"/>
              <a:ea typeface="Open Sans"/>
              <a:cs typeface="Open Sans"/>
              <a:sym typeface="Open Sans"/>
            </a:endParaRPr>
          </a:p>
        </p:txBody>
      </p:sp>
      <p:pic>
        <p:nvPicPr>
          <p:cNvPr id="535" name="Google Shape;535;p51"/>
          <p:cNvPicPr preferRelativeResize="0"/>
          <p:nvPr/>
        </p:nvPicPr>
        <p:blipFill rotWithShape="1">
          <a:blip r:embed="rId3">
            <a:alphaModFix/>
          </a:blip>
          <a:srcRect b="21795" l="0" r="0" t="0"/>
          <a:stretch/>
        </p:blipFill>
        <p:spPr>
          <a:xfrm>
            <a:off x="333375" y="2570750"/>
            <a:ext cx="8477250" cy="3516025"/>
          </a:xfrm>
          <a:prstGeom prst="rect">
            <a:avLst/>
          </a:prstGeom>
          <a:noFill/>
          <a:ln>
            <a:noFill/>
          </a:ln>
        </p:spPr>
      </p:pic>
      <p:sp>
        <p:nvSpPr>
          <p:cNvPr id="536" name="Google Shape;536;p51"/>
          <p:cNvSpPr txBox="1"/>
          <p:nvPr/>
        </p:nvSpPr>
        <p:spPr>
          <a:xfrm>
            <a:off x="529950" y="3093125"/>
            <a:ext cx="7973100" cy="23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Courier New"/>
                <a:ea typeface="Courier New"/>
                <a:cs typeface="Courier New"/>
                <a:sym typeface="Courier New"/>
              </a:rPr>
              <a:t>$ </a:t>
            </a:r>
            <a:r>
              <a:rPr lang="en" sz="2400">
                <a:solidFill>
                  <a:schemeClr val="accent1"/>
                </a:solidFill>
                <a:latin typeface="Courier New"/>
                <a:ea typeface="Courier New"/>
                <a:cs typeface="Courier New"/>
                <a:sym typeface="Courier New"/>
              </a:rPr>
              <a:t>source install_cockroachdb.sh</a:t>
            </a:r>
            <a:endParaRPr sz="2400">
              <a:solidFill>
                <a:schemeClr val="accent1"/>
              </a:solidFill>
              <a:latin typeface="Courier New"/>
              <a:ea typeface="Courier New"/>
              <a:cs typeface="Courier New"/>
              <a:sym typeface="Courier New"/>
            </a:endParaRPr>
          </a:p>
          <a:p>
            <a:pPr indent="0" lvl="0" marL="0" rtl="0" algn="l">
              <a:spcBef>
                <a:spcPts val="0"/>
              </a:spcBef>
              <a:spcAft>
                <a:spcPts val="0"/>
              </a:spcAft>
              <a:buNone/>
            </a:pPr>
            <a:r>
              <a:t/>
            </a:r>
            <a:endParaRPr sz="2400">
              <a:solidFill>
                <a:schemeClr val="accent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2400">
                <a:solidFill>
                  <a:srgbClr val="EAEAEA"/>
                </a:solidFill>
                <a:latin typeface="Courier New"/>
                <a:ea typeface="Courier New"/>
                <a:cs typeface="Courier New"/>
                <a:sym typeface="Courier New"/>
              </a:rPr>
              <a:t>Installing CockroachDB</a:t>
            </a:r>
            <a:endParaRPr sz="2400">
              <a:solidFill>
                <a:srgbClr val="EAEAEA"/>
              </a:solidFill>
              <a:latin typeface="Courier New"/>
              <a:ea typeface="Courier New"/>
              <a:cs typeface="Courier New"/>
              <a:sym typeface="Courier New"/>
            </a:endParaRPr>
          </a:p>
          <a:p>
            <a:pPr indent="0" lvl="0" marL="0" rtl="0" algn="l">
              <a:spcBef>
                <a:spcPts val="0"/>
              </a:spcBef>
              <a:spcAft>
                <a:spcPts val="0"/>
              </a:spcAft>
              <a:buNone/>
            </a:pPr>
            <a:r>
              <a:rPr lang="en" sz="2400">
                <a:solidFill>
                  <a:srgbClr val="EAEAEA"/>
                </a:solidFill>
                <a:latin typeface="Courier New"/>
                <a:ea typeface="Courier New"/>
                <a:cs typeface="Courier New"/>
                <a:sym typeface="Courier New"/>
              </a:rPr>
              <a:t>--2018-06-28 19:00:03--  https://binaries.cockroachdb.com/cockroach-latest.linux-amd64.tgz</a:t>
            </a:r>
            <a:endParaRPr sz="2400">
              <a:solidFill>
                <a:srgbClr val="EAEAEA"/>
              </a:solidFill>
              <a:latin typeface="Courier New"/>
              <a:ea typeface="Courier New"/>
              <a:cs typeface="Courier New"/>
              <a:sym typeface="Courier New"/>
            </a:endParaRPr>
          </a:p>
          <a:p>
            <a:pPr indent="0" lvl="0" marL="0" rtl="0" algn="l">
              <a:spcBef>
                <a:spcPts val="0"/>
              </a:spcBef>
              <a:spcAft>
                <a:spcPts val="0"/>
              </a:spcAft>
              <a:buNone/>
            </a:pPr>
            <a:r>
              <a:rPr lang="en" sz="2400">
                <a:solidFill>
                  <a:srgbClr val="EAEAEA"/>
                </a:solidFill>
                <a:latin typeface="Courier New"/>
                <a:ea typeface="Courier New"/>
                <a:cs typeface="Courier New"/>
                <a:sym typeface="Courier New"/>
              </a:rPr>
              <a:t>...</a:t>
            </a:r>
            <a:endParaRPr sz="2400">
              <a:solidFill>
                <a:srgbClr val="EAEAEA"/>
              </a:solidFill>
              <a:latin typeface="Courier New"/>
              <a:ea typeface="Courier New"/>
              <a:cs typeface="Courier New"/>
              <a:sym typeface="Courier New"/>
            </a:endParaRPr>
          </a:p>
        </p:txBody>
      </p:sp>
      <p:sp>
        <p:nvSpPr>
          <p:cNvPr id="537" name="Google Shape;537;p51"/>
          <p:cNvSpPr txBox="1"/>
          <p:nvPr/>
        </p:nvSpPr>
        <p:spPr>
          <a:xfrm>
            <a:off x="371100" y="1472150"/>
            <a:ext cx="8401800" cy="94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Run a series of commands for </a:t>
            </a:r>
            <a:r>
              <a:rPr lang="en" sz="2200">
                <a:solidFill>
                  <a:schemeClr val="dk1"/>
                </a:solidFill>
                <a:latin typeface="Open Sans"/>
                <a:ea typeface="Open Sans"/>
                <a:cs typeface="Open Sans"/>
                <a:sym typeface="Open Sans"/>
              </a:rPr>
              <a:t>installation</a:t>
            </a:r>
            <a:r>
              <a:rPr lang="en" sz="2200">
                <a:solidFill>
                  <a:schemeClr val="dk1"/>
                </a:solidFill>
                <a:latin typeface="Open Sans"/>
                <a:ea typeface="Open Sans"/>
                <a:cs typeface="Open Sans"/>
                <a:sym typeface="Open Sans"/>
              </a:rPr>
              <a:t> saved inside </a:t>
            </a:r>
            <a:r>
              <a:rPr b="1" lang="en" sz="2200">
                <a:solidFill>
                  <a:schemeClr val="dk1"/>
                </a:solidFill>
                <a:latin typeface="Consolas"/>
                <a:ea typeface="Consolas"/>
                <a:cs typeface="Consolas"/>
                <a:sym typeface="Consolas"/>
              </a:rPr>
              <a:t>install_cockroachdb.sh</a:t>
            </a:r>
            <a:r>
              <a:rPr lang="en" sz="2200">
                <a:solidFill>
                  <a:schemeClr val="dk1"/>
                </a:solidFill>
                <a:latin typeface="Open Sans"/>
                <a:ea typeface="Open Sans"/>
                <a:cs typeface="Open Sans"/>
                <a:sym typeface="Open Sans"/>
              </a:rPr>
              <a:t> using the </a:t>
            </a:r>
            <a:r>
              <a:rPr b="1" lang="en" sz="2200">
                <a:solidFill>
                  <a:schemeClr val="dk1"/>
                </a:solidFill>
                <a:latin typeface="Consolas"/>
                <a:ea typeface="Consolas"/>
                <a:cs typeface="Consolas"/>
                <a:sym typeface="Consolas"/>
              </a:rPr>
              <a:t>sh</a:t>
            </a:r>
            <a:r>
              <a:rPr lang="en" sz="2200">
                <a:solidFill>
                  <a:schemeClr val="dk1"/>
                </a:solidFill>
                <a:latin typeface="Open Sans"/>
                <a:ea typeface="Open Sans"/>
                <a:cs typeface="Open Sans"/>
                <a:sym typeface="Open Sans"/>
              </a:rPr>
              <a:t> command</a:t>
            </a:r>
            <a:endParaRPr sz="2200">
              <a:solidFill>
                <a:schemeClr val="dk1"/>
              </a:solidFill>
              <a:latin typeface="Open Sans"/>
              <a:ea typeface="Open Sans"/>
              <a:cs typeface="Open Sans"/>
              <a:sym typeface="Open Sans"/>
            </a:endParaRPr>
          </a:p>
        </p:txBody>
      </p:sp>
      <p:sp>
        <p:nvSpPr>
          <p:cNvPr id="538" name="Google Shape;538;p51"/>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52"/>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Make sure CockroachDB is working.</a:t>
            </a:r>
            <a:endParaRPr b="1" sz="3000">
              <a:solidFill>
                <a:srgbClr val="353535"/>
              </a:solidFill>
              <a:latin typeface="Open Sans"/>
              <a:ea typeface="Open Sans"/>
              <a:cs typeface="Open Sans"/>
              <a:sym typeface="Open Sans"/>
            </a:endParaRPr>
          </a:p>
        </p:txBody>
      </p:sp>
      <p:pic>
        <p:nvPicPr>
          <p:cNvPr id="544" name="Google Shape;544;p52"/>
          <p:cNvPicPr preferRelativeResize="0"/>
          <p:nvPr/>
        </p:nvPicPr>
        <p:blipFill rotWithShape="1">
          <a:blip r:embed="rId3">
            <a:alphaModFix/>
          </a:blip>
          <a:srcRect b="21795" l="0" r="0" t="0"/>
          <a:stretch/>
        </p:blipFill>
        <p:spPr>
          <a:xfrm>
            <a:off x="333375" y="2550500"/>
            <a:ext cx="8477250" cy="4080800"/>
          </a:xfrm>
          <a:prstGeom prst="rect">
            <a:avLst/>
          </a:prstGeom>
          <a:noFill/>
          <a:ln>
            <a:noFill/>
          </a:ln>
        </p:spPr>
      </p:pic>
      <p:sp>
        <p:nvSpPr>
          <p:cNvPr id="545" name="Google Shape;545;p52"/>
          <p:cNvSpPr txBox="1"/>
          <p:nvPr/>
        </p:nvSpPr>
        <p:spPr>
          <a:xfrm>
            <a:off x="529950" y="2928350"/>
            <a:ext cx="8066100" cy="3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Courier New"/>
                <a:ea typeface="Courier New"/>
                <a:cs typeface="Courier New"/>
                <a:sym typeface="Courier New"/>
              </a:rPr>
              <a:t>$ </a:t>
            </a:r>
            <a:r>
              <a:rPr lang="en" sz="1800">
                <a:solidFill>
                  <a:schemeClr val="accent1"/>
                </a:solidFill>
                <a:latin typeface="Courier New"/>
                <a:ea typeface="Courier New"/>
                <a:cs typeface="Courier New"/>
                <a:sym typeface="Courier New"/>
              </a:rPr>
              <a:t>cockroach version</a:t>
            </a:r>
            <a:br>
              <a:rPr lang="en" sz="1800">
                <a:solidFill>
                  <a:srgbClr val="F1C232"/>
                </a:solidFill>
                <a:latin typeface="Courier New"/>
                <a:ea typeface="Courier New"/>
                <a:cs typeface="Courier New"/>
                <a:sym typeface="Courier New"/>
              </a:rPr>
            </a:br>
            <a:endParaRPr sz="1800">
              <a:solidFill>
                <a:srgbClr val="F1C23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900">
                <a:solidFill>
                  <a:srgbClr val="EAEAEA"/>
                </a:solidFill>
                <a:latin typeface="Courier New"/>
                <a:ea typeface="Courier New"/>
                <a:cs typeface="Courier New"/>
                <a:sym typeface="Courier New"/>
              </a:rPr>
              <a:t>Build Tag:	v2.0.3</a:t>
            </a:r>
            <a:endParaRPr sz="1900">
              <a:solidFill>
                <a:srgbClr val="EAEAE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900">
                <a:solidFill>
                  <a:srgbClr val="EAEAEA"/>
                </a:solidFill>
                <a:latin typeface="Courier New"/>
                <a:ea typeface="Courier New"/>
                <a:cs typeface="Courier New"/>
                <a:sym typeface="Courier New"/>
              </a:rPr>
              <a:t>Build Time:   2018/06/18 16:11:33</a:t>
            </a:r>
            <a:endParaRPr sz="1900">
              <a:solidFill>
                <a:srgbClr val="EAEAE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900">
                <a:solidFill>
                  <a:srgbClr val="EAEAEA"/>
                </a:solidFill>
                <a:latin typeface="Courier New"/>
                <a:ea typeface="Courier New"/>
                <a:cs typeface="Courier New"/>
                <a:sym typeface="Courier New"/>
              </a:rPr>
              <a:t>Distribution: CCL</a:t>
            </a:r>
            <a:endParaRPr sz="1900">
              <a:solidFill>
                <a:srgbClr val="EAEAE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900">
                <a:solidFill>
                  <a:srgbClr val="EAEAEA"/>
                </a:solidFill>
                <a:latin typeface="Courier New"/>
                <a:ea typeface="Courier New"/>
                <a:cs typeface="Courier New"/>
                <a:sym typeface="Courier New"/>
              </a:rPr>
              <a:t>Platform: 	linux amd64 (x86_64-unknown-linux-gnu)</a:t>
            </a:r>
            <a:endParaRPr sz="1900">
              <a:solidFill>
                <a:srgbClr val="EAEAE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900">
                <a:solidFill>
                  <a:srgbClr val="EAEAEA"/>
                </a:solidFill>
                <a:latin typeface="Courier New"/>
                <a:ea typeface="Courier New"/>
                <a:cs typeface="Courier New"/>
                <a:sym typeface="Courier New"/>
              </a:rPr>
              <a:t>Go Version:   go1.10</a:t>
            </a:r>
            <a:endParaRPr sz="1900">
              <a:solidFill>
                <a:srgbClr val="EAEAE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900">
                <a:solidFill>
                  <a:srgbClr val="EAEAEA"/>
                </a:solidFill>
                <a:latin typeface="Courier New"/>
                <a:ea typeface="Courier New"/>
                <a:cs typeface="Courier New"/>
                <a:sym typeface="Courier New"/>
              </a:rPr>
              <a:t>C Compiler:   gcc 6.3.0</a:t>
            </a:r>
            <a:endParaRPr sz="1900">
              <a:solidFill>
                <a:srgbClr val="EAEAE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900">
                <a:solidFill>
                  <a:srgbClr val="EAEAEA"/>
                </a:solidFill>
                <a:latin typeface="Courier New"/>
                <a:ea typeface="Courier New"/>
                <a:cs typeface="Courier New"/>
                <a:sym typeface="Courier New"/>
              </a:rPr>
              <a:t>Build SHA-1:  91715a9a95edbe716912173204fa4c0fc6724457</a:t>
            </a:r>
            <a:endParaRPr sz="1900">
              <a:solidFill>
                <a:srgbClr val="EAEAE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900">
                <a:solidFill>
                  <a:srgbClr val="EAEAEA"/>
                </a:solidFill>
                <a:latin typeface="Courier New"/>
                <a:ea typeface="Courier New"/>
                <a:cs typeface="Courier New"/>
                <a:sym typeface="Courier New"/>
              </a:rPr>
              <a:t>Build Type:   release</a:t>
            </a:r>
            <a:endParaRPr sz="1900">
              <a:solidFill>
                <a:srgbClr val="EAEAE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800">
              <a:solidFill>
                <a:srgbClr val="EAEAEA"/>
              </a:solidFill>
              <a:latin typeface="Courier New"/>
              <a:ea typeface="Courier New"/>
              <a:cs typeface="Courier New"/>
              <a:sym typeface="Courier New"/>
            </a:endParaRPr>
          </a:p>
          <a:p>
            <a:pPr indent="0" lvl="0" marL="0" rtl="0" algn="l">
              <a:spcBef>
                <a:spcPts val="0"/>
              </a:spcBef>
              <a:spcAft>
                <a:spcPts val="0"/>
              </a:spcAft>
              <a:buNone/>
            </a:pPr>
            <a:r>
              <a:t/>
            </a:r>
            <a:endParaRPr sz="1800">
              <a:solidFill>
                <a:srgbClr val="F1C232"/>
              </a:solidFill>
              <a:latin typeface="Courier New"/>
              <a:ea typeface="Courier New"/>
              <a:cs typeface="Courier New"/>
              <a:sym typeface="Courier New"/>
            </a:endParaRPr>
          </a:p>
        </p:txBody>
      </p:sp>
      <p:sp>
        <p:nvSpPr>
          <p:cNvPr id="546" name="Google Shape;546;p52"/>
          <p:cNvSpPr txBox="1"/>
          <p:nvPr/>
        </p:nvSpPr>
        <p:spPr>
          <a:xfrm>
            <a:off x="371100" y="1472150"/>
            <a:ext cx="8401800" cy="94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To test that your installation was successful, type the command below in your Terminal. </a:t>
            </a:r>
            <a:endParaRPr sz="2200">
              <a:solidFill>
                <a:schemeClr val="dk1"/>
              </a:solidFill>
              <a:latin typeface="Open Sans"/>
              <a:ea typeface="Open Sans"/>
              <a:cs typeface="Open Sans"/>
              <a:sym typeface="Open Sans"/>
            </a:endParaRPr>
          </a:p>
        </p:txBody>
      </p:sp>
      <p:sp>
        <p:nvSpPr>
          <p:cNvPr id="547" name="Google Shape;547;p52"/>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53"/>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Start your first instance of CockroachDB!</a:t>
            </a:r>
            <a:endParaRPr b="1" sz="3000">
              <a:solidFill>
                <a:srgbClr val="353535"/>
              </a:solidFill>
              <a:latin typeface="Open Sans"/>
              <a:ea typeface="Open Sans"/>
              <a:cs typeface="Open Sans"/>
              <a:sym typeface="Open Sans"/>
            </a:endParaRPr>
          </a:p>
        </p:txBody>
      </p:sp>
      <p:sp>
        <p:nvSpPr>
          <p:cNvPr id="553" name="Google Shape;553;p53"/>
          <p:cNvSpPr txBox="1"/>
          <p:nvPr/>
        </p:nvSpPr>
        <p:spPr>
          <a:xfrm>
            <a:off x="282900" y="1372175"/>
            <a:ext cx="8578200" cy="74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latin typeface="Open Sans"/>
                <a:ea typeface="Open Sans"/>
                <a:cs typeface="Open Sans"/>
                <a:sym typeface="Open Sans"/>
              </a:rPr>
              <a:t>To launch your first Cluster with one Node, run the following command in the terminal.  </a:t>
            </a:r>
            <a:r>
              <a:rPr b="1" lang="en" sz="1800">
                <a:solidFill>
                  <a:schemeClr val="dk1"/>
                </a:solidFill>
                <a:latin typeface="Open Sans"/>
                <a:ea typeface="Open Sans"/>
                <a:cs typeface="Open Sans"/>
                <a:sym typeface="Open Sans"/>
              </a:rPr>
              <a:t>DON’T CLOSE THE TERMINAL FROM NOW ON!</a:t>
            </a:r>
            <a:endParaRPr b="1" sz="1800">
              <a:solidFill>
                <a:schemeClr val="dk1"/>
              </a:solidFill>
              <a:latin typeface="Open Sans"/>
              <a:ea typeface="Open Sans"/>
              <a:cs typeface="Open Sans"/>
              <a:sym typeface="Open Sans"/>
            </a:endParaRPr>
          </a:p>
        </p:txBody>
      </p:sp>
      <p:pic>
        <p:nvPicPr>
          <p:cNvPr id="554" name="Google Shape;554;p53"/>
          <p:cNvPicPr preferRelativeResize="0"/>
          <p:nvPr/>
        </p:nvPicPr>
        <p:blipFill rotWithShape="1">
          <a:blip r:embed="rId3">
            <a:alphaModFix/>
          </a:blip>
          <a:srcRect b="21795" l="0" r="0" t="0"/>
          <a:stretch/>
        </p:blipFill>
        <p:spPr>
          <a:xfrm>
            <a:off x="324575" y="2272775"/>
            <a:ext cx="8494825" cy="4544525"/>
          </a:xfrm>
          <a:prstGeom prst="rect">
            <a:avLst/>
          </a:prstGeom>
          <a:noFill/>
          <a:ln>
            <a:noFill/>
          </a:ln>
        </p:spPr>
      </p:pic>
      <p:sp>
        <p:nvSpPr>
          <p:cNvPr id="555" name="Google Shape;555;p53"/>
          <p:cNvSpPr txBox="1"/>
          <p:nvPr/>
        </p:nvSpPr>
        <p:spPr>
          <a:xfrm>
            <a:off x="485025" y="2624800"/>
            <a:ext cx="8041200" cy="42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Consolas"/>
                <a:ea typeface="Consolas"/>
                <a:cs typeface="Consolas"/>
                <a:sym typeface="Consolas"/>
              </a:rPr>
              <a:t>$ cd ~/.data</a:t>
            </a:r>
            <a:endParaRPr>
              <a:solidFill>
                <a:schemeClr val="accent1"/>
              </a:solidFill>
              <a:latin typeface="Consolas"/>
              <a:ea typeface="Consolas"/>
              <a:cs typeface="Consolas"/>
              <a:sym typeface="Consolas"/>
            </a:endParaRPr>
          </a:p>
          <a:p>
            <a:pPr indent="0" lvl="0" marL="0" rtl="0" algn="l">
              <a:spcBef>
                <a:spcPts val="0"/>
              </a:spcBef>
              <a:spcAft>
                <a:spcPts val="0"/>
              </a:spcAft>
              <a:buNone/>
            </a:pPr>
            <a:r>
              <a:rPr lang="en">
                <a:solidFill>
                  <a:schemeClr val="accent1"/>
                </a:solidFill>
                <a:latin typeface="Consolas"/>
                <a:ea typeface="Consolas"/>
                <a:cs typeface="Consolas"/>
                <a:sym typeface="Consolas"/>
              </a:rPr>
              <a:t>$ </a:t>
            </a:r>
            <a:r>
              <a:rPr lang="en">
                <a:solidFill>
                  <a:schemeClr val="accent1"/>
                </a:solidFill>
                <a:latin typeface="Consolas"/>
                <a:ea typeface="Consolas"/>
                <a:cs typeface="Consolas"/>
                <a:sym typeface="Consolas"/>
              </a:rPr>
              <a:t>cockroach start --insecure --host=localhost --background</a:t>
            </a:r>
            <a:endParaRPr>
              <a:solidFill>
                <a:schemeClr val="accent1"/>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 WARNING: RUNNING IN INSECURE MODE!</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 </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 - Your cluster is open for any client that can access localhost.</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 - Any user, even root, can log in without providing a password.</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 - Any user, connecting as root, can read or write any data in your cluster.</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 - There is no network encryption nor authentication, and thus no confidentiality.</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 </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 Check out how to secure your cluster: https://www.cockroachlabs.com/docs/stable/secure-a-cluster.html</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CockroachDB node starting at 2017-11-02 18:06:21.541283 +0000 UTC (took 0.4s)</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build:      CCL v1.1.2 @ 2017/11/02 20:52:23 (go1.9.2)</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admin:      http://localhost:8080</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sql:        postgresql://root@localhost:26257?application_name=cockroach&amp;sslmode=disable</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logs:       /Users/majorleaguehacking/cockroach-data/logs</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a:t>
            </a:r>
            <a:endParaRPr sz="1300">
              <a:solidFill>
                <a:srgbClr val="EAEAEA"/>
              </a:solidFill>
              <a:latin typeface="Consolas"/>
              <a:ea typeface="Consolas"/>
              <a:cs typeface="Consolas"/>
              <a:sym typeface="Consolas"/>
            </a:endParaRPr>
          </a:p>
          <a:p>
            <a:pPr indent="0" lvl="0" marL="0" rtl="0" algn="l">
              <a:spcBef>
                <a:spcPts val="0"/>
              </a:spcBef>
              <a:spcAft>
                <a:spcPts val="0"/>
              </a:spcAft>
              <a:buNone/>
            </a:pPr>
            <a:r>
              <a:t/>
            </a:r>
            <a:endParaRPr sz="1300">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p:txBody>
      </p:sp>
      <p:sp>
        <p:nvSpPr>
          <p:cNvPr id="556" name="Google Shape;556;p53"/>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54"/>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Let’s create the sample data.</a:t>
            </a:r>
            <a:endParaRPr b="1" sz="3000">
              <a:solidFill>
                <a:srgbClr val="353535"/>
              </a:solidFill>
              <a:latin typeface="Open Sans"/>
              <a:ea typeface="Open Sans"/>
              <a:cs typeface="Open Sans"/>
              <a:sym typeface="Open Sans"/>
            </a:endParaRPr>
          </a:p>
        </p:txBody>
      </p:sp>
      <p:pic>
        <p:nvPicPr>
          <p:cNvPr id="562" name="Google Shape;562;p54"/>
          <p:cNvPicPr preferRelativeResize="0"/>
          <p:nvPr/>
        </p:nvPicPr>
        <p:blipFill rotWithShape="1">
          <a:blip r:embed="rId3">
            <a:alphaModFix/>
          </a:blip>
          <a:srcRect b="21795" l="0" r="0" t="0"/>
          <a:stretch/>
        </p:blipFill>
        <p:spPr>
          <a:xfrm>
            <a:off x="333375" y="2413700"/>
            <a:ext cx="8477250" cy="4520500"/>
          </a:xfrm>
          <a:prstGeom prst="rect">
            <a:avLst/>
          </a:prstGeom>
          <a:noFill/>
          <a:ln>
            <a:noFill/>
          </a:ln>
        </p:spPr>
      </p:pic>
      <p:sp>
        <p:nvSpPr>
          <p:cNvPr id="563" name="Google Shape;563;p54"/>
          <p:cNvSpPr txBox="1"/>
          <p:nvPr/>
        </p:nvSpPr>
        <p:spPr>
          <a:xfrm>
            <a:off x="453775" y="2823225"/>
            <a:ext cx="8355000" cy="37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1C232"/>
                </a:solidFill>
                <a:latin typeface="Consolas"/>
                <a:ea typeface="Consolas"/>
                <a:cs typeface="Consolas"/>
                <a:sym typeface="Consolas"/>
              </a:rPr>
              <a:t>$ </a:t>
            </a:r>
            <a:r>
              <a:rPr lang="en">
                <a:solidFill>
                  <a:srgbClr val="F1C232"/>
                </a:solidFill>
                <a:latin typeface="Consolas"/>
                <a:ea typeface="Consolas"/>
                <a:cs typeface="Consolas"/>
                <a:sym typeface="Consolas"/>
              </a:rPr>
              <a:t>cockroach</a:t>
            </a:r>
            <a:r>
              <a:rPr lang="en">
                <a:solidFill>
                  <a:srgbClr val="F1C232"/>
                </a:solidFill>
                <a:latin typeface="Consolas"/>
                <a:ea typeface="Consolas"/>
                <a:cs typeface="Consolas"/>
                <a:sym typeface="Consolas"/>
              </a:rPr>
              <a:t> gen example-data startrek | cockroach sql --insecure</a:t>
            </a:r>
            <a:endParaRPr>
              <a:solidFill>
                <a:srgbClr val="F1C232"/>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CREATE DATABASE</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Time: 505.928737ms</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SET</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Time: 1.582383ms</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DROP TABLE</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Time: 2.200558ms</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CREATE TABLE</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Time: 538.467864ms</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INSERT 1</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Time: 968.790375ms</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INSERT 1</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Time: 220.132547ms</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INSERT 1</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Time: 792.940707ms</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p:txBody>
      </p:sp>
      <p:sp>
        <p:nvSpPr>
          <p:cNvPr id="564" name="Google Shape;564;p54"/>
          <p:cNvSpPr txBox="1"/>
          <p:nvPr/>
        </p:nvSpPr>
        <p:spPr>
          <a:xfrm>
            <a:off x="758550" y="1395950"/>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Run the following command to create a database named </a:t>
            </a:r>
            <a:r>
              <a:rPr lang="en" sz="2200">
                <a:solidFill>
                  <a:srgbClr val="5EA5E5"/>
                </a:solidFill>
                <a:latin typeface="Open Sans"/>
                <a:ea typeface="Open Sans"/>
                <a:cs typeface="Open Sans"/>
                <a:sym typeface="Open Sans"/>
              </a:rPr>
              <a:t>startrek</a:t>
            </a:r>
            <a:r>
              <a:rPr lang="en" sz="2200">
                <a:solidFill>
                  <a:schemeClr val="dk1"/>
                </a:solidFill>
                <a:latin typeface="Open Sans"/>
                <a:ea typeface="Open Sans"/>
                <a:cs typeface="Open Sans"/>
                <a:sym typeface="Open Sans"/>
              </a:rPr>
              <a:t> which contains </a:t>
            </a:r>
            <a:r>
              <a:rPr lang="en" sz="2200">
                <a:solidFill>
                  <a:srgbClr val="5EA5E5"/>
                </a:solidFill>
                <a:latin typeface="Open Sans"/>
                <a:ea typeface="Open Sans"/>
                <a:cs typeface="Open Sans"/>
                <a:sym typeface="Open Sans"/>
              </a:rPr>
              <a:t>quotes</a:t>
            </a:r>
            <a:r>
              <a:rPr lang="en" sz="2200">
                <a:solidFill>
                  <a:schemeClr val="dk1"/>
                </a:solidFill>
                <a:latin typeface="Open Sans"/>
                <a:ea typeface="Open Sans"/>
                <a:cs typeface="Open Sans"/>
                <a:sym typeface="Open Sans"/>
              </a:rPr>
              <a:t> &amp; </a:t>
            </a:r>
            <a:r>
              <a:rPr lang="en" sz="2200">
                <a:solidFill>
                  <a:srgbClr val="5EA5E5"/>
                </a:solidFill>
                <a:latin typeface="Open Sans"/>
                <a:ea typeface="Open Sans"/>
                <a:cs typeface="Open Sans"/>
                <a:sym typeface="Open Sans"/>
              </a:rPr>
              <a:t>episode</a:t>
            </a:r>
            <a:r>
              <a:rPr lang="en" sz="2200">
                <a:solidFill>
                  <a:schemeClr val="dk1"/>
                </a:solidFill>
                <a:latin typeface="Open Sans"/>
                <a:ea typeface="Open Sans"/>
                <a:cs typeface="Open Sans"/>
                <a:sym typeface="Open Sans"/>
              </a:rPr>
              <a:t> tables.</a:t>
            </a:r>
            <a:endParaRPr sz="2200">
              <a:solidFill>
                <a:schemeClr val="dk1"/>
              </a:solidFill>
              <a:latin typeface="Open Sans"/>
              <a:ea typeface="Open Sans"/>
              <a:cs typeface="Open Sans"/>
              <a:sym typeface="Open Sans"/>
            </a:endParaRPr>
          </a:p>
        </p:txBody>
      </p:sp>
      <p:sp>
        <p:nvSpPr>
          <p:cNvPr id="565" name="Google Shape;565;p54"/>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55"/>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Use the Command Line to see your Data.</a:t>
            </a:r>
            <a:endParaRPr b="1" sz="3000">
              <a:solidFill>
                <a:srgbClr val="353535"/>
              </a:solidFill>
              <a:latin typeface="Open Sans"/>
              <a:ea typeface="Open Sans"/>
              <a:cs typeface="Open Sans"/>
              <a:sym typeface="Open Sans"/>
            </a:endParaRPr>
          </a:p>
        </p:txBody>
      </p:sp>
      <p:pic>
        <p:nvPicPr>
          <p:cNvPr id="571" name="Google Shape;571;p55"/>
          <p:cNvPicPr preferRelativeResize="0"/>
          <p:nvPr/>
        </p:nvPicPr>
        <p:blipFill rotWithShape="1">
          <a:blip r:embed="rId3">
            <a:alphaModFix/>
          </a:blip>
          <a:srcRect b="21795" l="0" r="0" t="0"/>
          <a:stretch/>
        </p:blipFill>
        <p:spPr>
          <a:xfrm>
            <a:off x="333375" y="2489900"/>
            <a:ext cx="8477250" cy="3966150"/>
          </a:xfrm>
          <a:prstGeom prst="rect">
            <a:avLst/>
          </a:prstGeom>
          <a:noFill/>
          <a:ln>
            <a:noFill/>
          </a:ln>
        </p:spPr>
      </p:pic>
      <p:sp>
        <p:nvSpPr>
          <p:cNvPr id="572" name="Google Shape;572;p55"/>
          <p:cNvSpPr txBox="1"/>
          <p:nvPr/>
        </p:nvSpPr>
        <p:spPr>
          <a:xfrm>
            <a:off x="529950" y="2936075"/>
            <a:ext cx="8355000" cy="27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1C232"/>
                </a:solidFill>
                <a:latin typeface="Consolas"/>
                <a:ea typeface="Consolas"/>
                <a:cs typeface="Consolas"/>
                <a:sym typeface="Consolas"/>
              </a:rPr>
              <a:t>$ cockroach sql --insecure</a:t>
            </a:r>
            <a:endParaRPr>
              <a:solidFill>
                <a:srgbClr val="F1C232"/>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Welcome to the cockroach SQL interface.</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All statements must be terminated by a semicolon.</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To exit: CTRL + D.</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root@:26257/&gt;</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p:txBody>
      </p:sp>
      <p:sp>
        <p:nvSpPr>
          <p:cNvPr id="573" name="Google Shape;573;p55"/>
          <p:cNvSpPr txBox="1"/>
          <p:nvPr/>
        </p:nvSpPr>
        <p:spPr>
          <a:xfrm>
            <a:off x="758550" y="1395950"/>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When you run the command bellow, CockroachDB will place you in an program that responds to SQL Queries.</a:t>
            </a:r>
            <a:endParaRPr sz="2200">
              <a:solidFill>
                <a:schemeClr val="dk1"/>
              </a:solidFill>
              <a:latin typeface="Open Sans"/>
              <a:ea typeface="Open Sans"/>
              <a:cs typeface="Open Sans"/>
              <a:sym typeface="Open Sans"/>
            </a:endParaRPr>
          </a:p>
        </p:txBody>
      </p:sp>
      <p:sp>
        <p:nvSpPr>
          <p:cNvPr id="574" name="Google Shape;574;p55"/>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56"/>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List the available databases.</a:t>
            </a:r>
            <a:endParaRPr b="1" sz="3000">
              <a:solidFill>
                <a:srgbClr val="353535"/>
              </a:solidFill>
              <a:latin typeface="Open Sans"/>
              <a:ea typeface="Open Sans"/>
              <a:cs typeface="Open Sans"/>
              <a:sym typeface="Open Sans"/>
            </a:endParaRPr>
          </a:p>
        </p:txBody>
      </p:sp>
      <p:pic>
        <p:nvPicPr>
          <p:cNvPr id="580" name="Google Shape;580;p56"/>
          <p:cNvPicPr preferRelativeResize="0"/>
          <p:nvPr/>
        </p:nvPicPr>
        <p:blipFill rotWithShape="1">
          <a:blip r:embed="rId3">
            <a:alphaModFix/>
          </a:blip>
          <a:srcRect b="21795" l="0" r="0" t="0"/>
          <a:stretch/>
        </p:blipFill>
        <p:spPr>
          <a:xfrm>
            <a:off x="333375" y="2489900"/>
            <a:ext cx="8477250" cy="3966150"/>
          </a:xfrm>
          <a:prstGeom prst="rect">
            <a:avLst/>
          </a:prstGeom>
          <a:noFill/>
          <a:ln>
            <a:noFill/>
          </a:ln>
        </p:spPr>
      </p:pic>
      <p:sp>
        <p:nvSpPr>
          <p:cNvPr id="581" name="Google Shape;581;p56"/>
          <p:cNvSpPr txBox="1"/>
          <p:nvPr/>
        </p:nvSpPr>
        <p:spPr>
          <a:xfrm>
            <a:off x="529950" y="2936075"/>
            <a:ext cx="8355000" cy="27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root@:26257/&gt; </a:t>
            </a:r>
            <a:r>
              <a:rPr lang="en">
                <a:solidFill>
                  <a:srgbClr val="F1C232"/>
                </a:solidFill>
                <a:latin typeface="Consolas"/>
                <a:ea typeface="Consolas"/>
                <a:cs typeface="Consolas"/>
                <a:sym typeface="Consolas"/>
              </a:rPr>
              <a:t>SHOW DATABASES;</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Database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crdb_internal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information_schema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pg_catalog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startrek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system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(5 rows)</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root@:26257/&gt;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p:txBody>
      </p:sp>
      <p:sp>
        <p:nvSpPr>
          <p:cNvPr id="582" name="Google Shape;582;p56"/>
          <p:cNvSpPr txBox="1"/>
          <p:nvPr/>
        </p:nvSpPr>
        <p:spPr>
          <a:xfrm>
            <a:off x="758550" y="1395950"/>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You can see a list of available databases using</a:t>
            </a:r>
            <a:endParaRPr sz="22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the </a:t>
            </a:r>
            <a:r>
              <a:rPr lang="en" sz="2200">
                <a:solidFill>
                  <a:srgbClr val="5EA5E5"/>
                </a:solidFill>
                <a:latin typeface="Consolas"/>
                <a:ea typeface="Consolas"/>
                <a:cs typeface="Consolas"/>
                <a:sym typeface="Consolas"/>
              </a:rPr>
              <a:t>SHOW DATABASES;</a:t>
            </a:r>
            <a:r>
              <a:rPr lang="en" sz="2200">
                <a:solidFill>
                  <a:schemeClr val="dk1"/>
                </a:solidFill>
                <a:latin typeface="Open Sans"/>
                <a:ea typeface="Open Sans"/>
                <a:cs typeface="Open Sans"/>
                <a:sym typeface="Open Sans"/>
              </a:rPr>
              <a:t> Command.</a:t>
            </a:r>
            <a:endParaRPr sz="2200">
              <a:solidFill>
                <a:schemeClr val="dk1"/>
              </a:solidFill>
              <a:latin typeface="Open Sans"/>
              <a:ea typeface="Open Sans"/>
              <a:cs typeface="Open Sans"/>
              <a:sym typeface="Open Sans"/>
            </a:endParaRPr>
          </a:p>
        </p:txBody>
      </p:sp>
      <p:sp>
        <p:nvSpPr>
          <p:cNvPr id="583" name="Google Shape;583;p56"/>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57"/>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What’s inside the startrek database?</a:t>
            </a:r>
            <a:endParaRPr b="1" sz="3000">
              <a:solidFill>
                <a:srgbClr val="353535"/>
              </a:solidFill>
              <a:latin typeface="Open Sans"/>
              <a:ea typeface="Open Sans"/>
              <a:cs typeface="Open Sans"/>
              <a:sym typeface="Open Sans"/>
            </a:endParaRPr>
          </a:p>
        </p:txBody>
      </p:sp>
      <p:pic>
        <p:nvPicPr>
          <p:cNvPr id="589" name="Google Shape;589;p57"/>
          <p:cNvPicPr preferRelativeResize="0"/>
          <p:nvPr/>
        </p:nvPicPr>
        <p:blipFill rotWithShape="1">
          <a:blip r:embed="rId3">
            <a:alphaModFix/>
          </a:blip>
          <a:srcRect b="21795" l="0" r="0" t="0"/>
          <a:stretch/>
        </p:blipFill>
        <p:spPr>
          <a:xfrm>
            <a:off x="333375" y="2489900"/>
            <a:ext cx="8477250" cy="3966150"/>
          </a:xfrm>
          <a:prstGeom prst="rect">
            <a:avLst/>
          </a:prstGeom>
          <a:noFill/>
          <a:ln>
            <a:noFill/>
          </a:ln>
        </p:spPr>
      </p:pic>
      <p:sp>
        <p:nvSpPr>
          <p:cNvPr id="590" name="Google Shape;590;p57"/>
          <p:cNvSpPr txBox="1"/>
          <p:nvPr/>
        </p:nvSpPr>
        <p:spPr>
          <a:xfrm>
            <a:off x="529950" y="2936075"/>
            <a:ext cx="8355000" cy="27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root@:26257/&gt; </a:t>
            </a:r>
            <a:r>
              <a:rPr lang="en">
                <a:solidFill>
                  <a:srgbClr val="F1C232"/>
                </a:solidFill>
                <a:latin typeface="Consolas"/>
                <a:ea typeface="Consolas"/>
                <a:cs typeface="Consolas"/>
                <a:sym typeface="Consolas"/>
              </a:rPr>
              <a:t>SHOW TABLES FROM startrek;</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Table   |</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episodes |</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quotes   |</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(2 rows)</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root@:26257/&gt;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p:txBody>
      </p:sp>
      <p:sp>
        <p:nvSpPr>
          <p:cNvPr id="591" name="Google Shape;591;p57"/>
          <p:cNvSpPr txBox="1"/>
          <p:nvPr/>
        </p:nvSpPr>
        <p:spPr>
          <a:xfrm>
            <a:off x="758550" y="1395950"/>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The Command we ran earlier created </a:t>
            </a:r>
            <a:r>
              <a:rPr lang="en" sz="2200">
                <a:solidFill>
                  <a:schemeClr val="dk1"/>
                </a:solidFill>
                <a:latin typeface="Open Sans"/>
                <a:ea typeface="Open Sans"/>
                <a:cs typeface="Open Sans"/>
                <a:sym typeface="Open Sans"/>
              </a:rPr>
              <a:t>the</a:t>
            </a:r>
            <a:r>
              <a:rPr lang="en" sz="2200">
                <a:solidFill>
                  <a:schemeClr val="dk1"/>
                </a:solidFill>
                <a:latin typeface="Open Sans"/>
                <a:ea typeface="Open Sans"/>
                <a:cs typeface="Open Sans"/>
                <a:sym typeface="Open Sans"/>
              </a:rPr>
              <a:t> </a:t>
            </a:r>
            <a:r>
              <a:rPr b="1" lang="en" sz="2200">
                <a:solidFill>
                  <a:schemeClr val="dk1"/>
                </a:solidFill>
                <a:latin typeface="Open Sans"/>
                <a:ea typeface="Open Sans"/>
                <a:cs typeface="Open Sans"/>
                <a:sym typeface="Open Sans"/>
              </a:rPr>
              <a:t>startrek</a:t>
            </a:r>
            <a:r>
              <a:rPr lang="en" sz="2200">
                <a:solidFill>
                  <a:schemeClr val="dk1"/>
                </a:solidFill>
                <a:latin typeface="Open Sans"/>
                <a:ea typeface="Open Sans"/>
                <a:cs typeface="Open Sans"/>
                <a:sym typeface="Open Sans"/>
              </a:rPr>
              <a:t> database.  See what’s inside with </a:t>
            </a:r>
            <a:r>
              <a:rPr lang="en" sz="2200">
                <a:solidFill>
                  <a:srgbClr val="5EA5E5"/>
                </a:solidFill>
                <a:latin typeface="Consolas"/>
                <a:ea typeface="Consolas"/>
                <a:cs typeface="Consolas"/>
                <a:sym typeface="Consolas"/>
              </a:rPr>
              <a:t>SHOW TABLES</a:t>
            </a:r>
            <a:r>
              <a:rPr lang="en" sz="2200">
                <a:solidFill>
                  <a:schemeClr val="dk1"/>
                </a:solidFill>
                <a:latin typeface="Open Sans"/>
                <a:ea typeface="Open Sans"/>
                <a:cs typeface="Open Sans"/>
                <a:sym typeface="Open Sans"/>
              </a:rPr>
              <a:t>.</a:t>
            </a:r>
            <a:endParaRPr sz="2200">
              <a:solidFill>
                <a:schemeClr val="dk1"/>
              </a:solidFill>
              <a:latin typeface="Open Sans"/>
              <a:ea typeface="Open Sans"/>
              <a:cs typeface="Open Sans"/>
              <a:sym typeface="Open Sans"/>
            </a:endParaRPr>
          </a:p>
        </p:txBody>
      </p:sp>
      <p:sp>
        <p:nvSpPr>
          <p:cNvPr id="592" name="Google Shape;592;p57"/>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161550" y="8615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353535"/>
                </a:solidFill>
                <a:latin typeface="Open Sans"/>
                <a:ea typeface="Open Sans"/>
                <a:cs typeface="Open Sans"/>
                <a:sym typeface="Open Sans"/>
              </a:rPr>
              <a:t>What will you </a:t>
            </a:r>
            <a:r>
              <a:rPr b="1" lang="en" sz="3600">
                <a:solidFill>
                  <a:srgbClr val="5EA5E5"/>
                </a:solidFill>
                <a:latin typeface="Open Sans"/>
                <a:ea typeface="Open Sans"/>
                <a:cs typeface="Open Sans"/>
                <a:sym typeface="Open Sans"/>
              </a:rPr>
              <a:t>learn</a:t>
            </a:r>
            <a:r>
              <a:rPr b="1" lang="en" sz="3600">
                <a:solidFill>
                  <a:srgbClr val="353535"/>
                </a:solidFill>
                <a:latin typeface="Open Sans"/>
                <a:ea typeface="Open Sans"/>
                <a:cs typeface="Open Sans"/>
                <a:sym typeface="Open Sans"/>
              </a:rPr>
              <a:t> today?</a:t>
            </a:r>
            <a:endParaRPr b="1" sz="3600">
              <a:solidFill>
                <a:srgbClr val="353535"/>
              </a:solidFill>
              <a:latin typeface="Open Sans"/>
              <a:ea typeface="Open Sans"/>
              <a:cs typeface="Open Sans"/>
              <a:sym typeface="Open Sans"/>
            </a:endParaRPr>
          </a:p>
        </p:txBody>
      </p:sp>
      <p:sp>
        <p:nvSpPr>
          <p:cNvPr id="168" name="Google Shape;168;p22"/>
          <p:cNvSpPr/>
          <p:nvPr/>
        </p:nvSpPr>
        <p:spPr>
          <a:xfrm>
            <a:off x="876675" y="20815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69" name="Google Shape;169;p22"/>
          <p:cNvSpPr/>
          <p:nvPr/>
        </p:nvSpPr>
        <p:spPr>
          <a:xfrm>
            <a:off x="876675" y="336675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70" name="Google Shape;170;p22"/>
          <p:cNvSpPr/>
          <p:nvPr/>
        </p:nvSpPr>
        <p:spPr>
          <a:xfrm>
            <a:off x="876675" y="46519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71" name="Google Shape;171;p22"/>
          <p:cNvSpPr txBox="1"/>
          <p:nvPr/>
        </p:nvSpPr>
        <p:spPr>
          <a:xfrm>
            <a:off x="1714725" y="1983275"/>
            <a:ext cx="65526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What a database is &amp; how the database you pick impacts your app’s ability to scale.</a:t>
            </a:r>
            <a:endParaRPr sz="2400">
              <a:solidFill>
                <a:srgbClr val="353535"/>
              </a:solidFill>
              <a:latin typeface="Open Sans"/>
              <a:ea typeface="Open Sans"/>
              <a:cs typeface="Open Sans"/>
              <a:sym typeface="Open Sans"/>
            </a:endParaRPr>
          </a:p>
        </p:txBody>
      </p:sp>
      <p:sp>
        <p:nvSpPr>
          <p:cNvPr id="172" name="Google Shape;172;p22"/>
          <p:cNvSpPr txBox="1"/>
          <p:nvPr/>
        </p:nvSpPr>
        <p:spPr>
          <a:xfrm>
            <a:off x="1714725" y="3268500"/>
            <a:ext cx="65526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How to build a scalable web application using CockroachDB.</a:t>
            </a:r>
            <a:endParaRPr sz="2400">
              <a:solidFill>
                <a:srgbClr val="353535"/>
              </a:solidFill>
              <a:latin typeface="Open Sans"/>
              <a:ea typeface="Open Sans"/>
              <a:cs typeface="Open Sans"/>
              <a:sym typeface="Open Sans"/>
            </a:endParaRPr>
          </a:p>
        </p:txBody>
      </p:sp>
      <p:sp>
        <p:nvSpPr>
          <p:cNvPr id="173" name="Google Shape;173;p22"/>
          <p:cNvSpPr txBox="1"/>
          <p:nvPr/>
        </p:nvSpPr>
        <p:spPr>
          <a:xfrm>
            <a:off x="1714725" y="4553725"/>
            <a:ext cx="65526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How to test your application’s ability to scale.</a:t>
            </a:r>
            <a:endParaRPr sz="2400">
              <a:solidFill>
                <a:srgbClr val="353535"/>
              </a:solidFill>
              <a:latin typeface="Open Sans"/>
              <a:ea typeface="Open Sans"/>
              <a:cs typeface="Open Sans"/>
              <a:sym typeface="Open Sans"/>
            </a:endParaRPr>
          </a:p>
        </p:txBody>
      </p:sp>
      <p:sp>
        <p:nvSpPr>
          <p:cNvPr id="174" name="Google Shape;174;p22"/>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58"/>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What’s inside the startrek database?</a:t>
            </a:r>
            <a:endParaRPr b="1" sz="3000">
              <a:solidFill>
                <a:srgbClr val="353535"/>
              </a:solidFill>
              <a:latin typeface="Open Sans"/>
              <a:ea typeface="Open Sans"/>
              <a:cs typeface="Open Sans"/>
              <a:sym typeface="Open Sans"/>
            </a:endParaRPr>
          </a:p>
        </p:txBody>
      </p:sp>
      <p:pic>
        <p:nvPicPr>
          <p:cNvPr id="598" name="Google Shape;598;p58"/>
          <p:cNvPicPr preferRelativeResize="0"/>
          <p:nvPr/>
        </p:nvPicPr>
        <p:blipFill rotWithShape="1">
          <a:blip r:embed="rId3">
            <a:alphaModFix/>
          </a:blip>
          <a:srcRect b="21795" l="0" r="0" t="0"/>
          <a:stretch/>
        </p:blipFill>
        <p:spPr>
          <a:xfrm>
            <a:off x="131263" y="2520300"/>
            <a:ext cx="8881475" cy="4253800"/>
          </a:xfrm>
          <a:prstGeom prst="rect">
            <a:avLst/>
          </a:prstGeom>
          <a:noFill/>
          <a:ln>
            <a:noFill/>
          </a:ln>
        </p:spPr>
      </p:pic>
      <p:sp>
        <p:nvSpPr>
          <p:cNvPr id="599" name="Google Shape;599;p58"/>
          <p:cNvSpPr txBox="1"/>
          <p:nvPr/>
        </p:nvSpPr>
        <p:spPr>
          <a:xfrm>
            <a:off x="197263" y="2866750"/>
            <a:ext cx="8749500" cy="3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root@:26257/&gt; </a:t>
            </a:r>
            <a:r>
              <a:rPr lang="en">
                <a:solidFill>
                  <a:srgbClr val="F1C232"/>
                </a:solidFill>
                <a:latin typeface="Consolas"/>
                <a:ea typeface="Consolas"/>
                <a:cs typeface="Consolas"/>
                <a:sym typeface="Consolas"/>
              </a:rPr>
              <a:t>SELECT * FROM startrek.episodes</a:t>
            </a:r>
            <a:r>
              <a:rPr lang="en">
                <a:solidFill>
                  <a:srgbClr val="F1C232"/>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id | season | num |                       title                        | stardate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1 |      1 |   1 | The Man Trap                                       |   1531.1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2 |      1 |   2 | Charlie X                                          |   1533.6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3 |      1 |   3 | Where No Man Has Gone Before                       |   1312.4 |</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4 |      1 |   4 | The Naked Time                                     |   1704.2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5 |      1 |   5 | The Enemy Within                                   |   1672.1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6 |      1 |   6 | Mudd's Women                                       |   1329.8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7 |      1 |   7 | What Are Little Girls Made Of?                     |   2712.4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8 |      1 |   8 | Miri                                               |   2713.5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9 |      1 |   9 | Dagger of the Mind                                 |   2715.1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10 |      1 |  10 | The Corbomite Maneuver                             |   1512.2 |</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 . .</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(79 rows)</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root@:26257/&gt; </a:t>
            </a:r>
            <a:endParaRPr>
              <a:solidFill>
                <a:srgbClr val="F1C232"/>
              </a:solidFill>
              <a:latin typeface="Consolas"/>
              <a:ea typeface="Consolas"/>
              <a:cs typeface="Consolas"/>
              <a:sym typeface="Consolas"/>
            </a:endParaRPr>
          </a:p>
        </p:txBody>
      </p:sp>
      <p:sp>
        <p:nvSpPr>
          <p:cNvPr id="600" name="Google Shape;600;p58"/>
          <p:cNvSpPr txBox="1"/>
          <p:nvPr/>
        </p:nvSpPr>
        <p:spPr>
          <a:xfrm>
            <a:off x="758550" y="1395950"/>
            <a:ext cx="7626900" cy="86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The Command we ran earlier created the </a:t>
            </a:r>
            <a:r>
              <a:rPr b="1" lang="en" sz="2200">
                <a:solidFill>
                  <a:schemeClr val="dk1"/>
                </a:solidFill>
                <a:latin typeface="Open Sans"/>
                <a:ea typeface="Open Sans"/>
                <a:cs typeface="Open Sans"/>
                <a:sym typeface="Open Sans"/>
              </a:rPr>
              <a:t>startrek</a:t>
            </a:r>
            <a:r>
              <a:rPr lang="en" sz="2200">
                <a:solidFill>
                  <a:schemeClr val="dk1"/>
                </a:solidFill>
                <a:latin typeface="Open Sans"/>
                <a:ea typeface="Open Sans"/>
                <a:cs typeface="Open Sans"/>
                <a:sym typeface="Open Sans"/>
              </a:rPr>
              <a:t> database.  See what’s inside with </a:t>
            </a:r>
            <a:r>
              <a:rPr lang="en" sz="2200">
                <a:solidFill>
                  <a:srgbClr val="5EA5E5"/>
                </a:solidFill>
                <a:latin typeface="Consolas"/>
                <a:ea typeface="Consolas"/>
                <a:cs typeface="Consolas"/>
                <a:sym typeface="Consolas"/>
              </a:rPr>
              <a:t>SHOW TABLES</a:t>
            </a:r>
            <a:r>
              <a:rPr lang="en" sz="2200">
                <a:solidFill>
                  <a:schemeClr val="dk1"/>
                </a:solidFill>
                <a:latin typeface="Open Sans"/>
                <a:ea typeface="Open Sans"/>
                <a:cs typeface="Open Sans"/>
                <a:sym typeface="Open Sans"/>
              </a:rPr>
              <a:t>.</a:t>
            </a:r>
            <a:endParaRPr sz="2200">
              <a:solidFill>
                <a:schemeClr val="dk1"/>
              </a:solidFill>
              <a:latin typeface="Open Sans"/>
              <a:ea typeface="Open Sans"/>
              <a:cs typeface="Open Sans"/>
              <a:sym typeface="Open Sans"/>
            </a:endParaRPr>
          </a:p>
        </p:txBody>
      </p:sp>
      <p:sp>
        <p:nvSpPr>
          <p:cNvPr id="601" name="Google Shape;601;p58"/>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59"/>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How would we get a random startrek quote?</a:t>
            </a:r>
            <a:endParaRPr b="1" sz="3000">
              <a:solidFill>
                <a:srgbClr val="353535"/>
              </a:solidFill>
              <a:latin typeface="Open Sans"/>
              <a:ea typeface="Open Sans"/>
              <a:cs typeface="Open Sans"/>
              <a:sym typeface="Open Sans"/>
            </a:endParaRPr>
          </a:p>
        </p:txBody>
      </p:sp>
      <p:sp>
        <p:nvSpPr>
          <p:cNvPr id="607" name="Google Shape;607;p59"/>
          <p:cNvSpPr txBox="1"/>
          <p:nvPr/>
        </p:nvSpPr>
        <p:spPr>
          <a:xfrm>
            <a:off x="174575" y="2989648"/>
            <a:ext cx="8820900" cy="69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200">
                <a:latin typeface="Consolas"/>
                <a:ea typeface="Consolas"/>
                <a:cs typeface="Consolas"/>
                <a:sym typeface="Consolas"/>
              </a:rPr>
              <a:t>SELECT * FROM startrek.quotes ORDER BY RANDOM() LIMIT 1;</a:t>
            </a:r>
            <a:endParaRPr i="1" sz="2200">
              <a:latin typeface="Consolas"/>
              <a:ea typeface="Consolas"/>
              <a:cs typeface="Consolas"/>
              <a:sym typeface="Consolas"/>
            </a:endParaRPr>
          </a:p>
        </p:txBody>
      </p:sp>
      <p:cxnSp>
        <p:nvCxnSpPr>
          <p:cNvPr id="608" name="Google Shape;608;p59"/>
          <p:cNvCxnSpPr/>
          <p:nvPr/>
        </p:nvCxnSpPr>
        <p:spPr>
          <a:xfrm>
            <a:off x="262490" y="3666850"/>
            <a:ext cx="1291800" cy="0"/>
          </a:xfrm>
          <a:prstGeom prst="straightConnector1">
            <a:avLst/>
          </a:prstGeom>
          <a:noFill/>
          <a:ln cap="flat" cmpd="sng" w="76200">
            <a:solidFill>
              <a:srgbClr val="38761D"/>
            </a:solidFill>
            <a:prstDash val="solid"/>
            <a:round/>
            <a:headEnd len="med" w="med" type="none"/>
            <a:tailEnd len="med" w="med" type="none"/>
          </a:ln>
        </p:spPr>
      </p:cxnSp>
      <p:cxnSp>
        <p:nvCxnSpPr>
          <p:cNvPr id="609" name="Google Shape;609;p59"/>
          <p:cNvCxnSpPr/>
          <p:nvPr/>
        </p:nvCxnSpPr>
        <p:spPr>
          <a:xfrm>
            <a:off x="1625338" y="3666850"/>
            <a:ext cx="3063300" cy="0"/>
          </a:xfrm>
          <a:prstGeom prst="straightConnector1">
            <a:avLst/>
          </a:prstGeom>
          <a:noFill/>
          <a:ln cap="flat" cmpd="sng" w="76200">
            <a:solidFill>
              <a:srgbClr val="1155CC"/>
            </a:solidFill>
            <a:prstDash val="solid"/>
            <a:round/>
            <a:headEnd len="med" w="med" type="none"/>
            <a:tailEnd len="med" w="med" type="none"/>
          </a:ln>
        </p:spPr>
      </p:cxnSp>
      <p:cxnSp>
        <p:nvCxnSpPr>
          <p:cNvPr id="610" name="Google Shape;610;p59"/>
          <p:cNvCxnSpPr/>
          <p:nvPr/>
        </p:nvCxnSpPr>
        <p:spPr>
          <a:xfrm>
            <a:off x="4786200" y="3666850"/>
            <a:ext cx="2739000" cy="0"/>
          </a:xfrm>
          <a:prstGeom prst="straightConnector1">
            <a:avLst/>
          </a:prstGeom>
          <a:noFill/>
          <a:ln cap="flat" cmpd="sng" w="76200">
            <a:solidFill>
              <a:srgbClr val="FFAB40"/>
            </a:solidFill>
            <a:prstDash val="solid"/>
            <a:round/>
            <a:headEnd len="med" w="med" type="none"/>
            <a:tailEnd len="med" w="med" type="none"/>
          </a:ln>
        </p:spPr>
      </p:cxnSp>
      <p:cxnSp>
        <p:nvCxnSpPr>
          <p:cNvPr id="611" name="Google Shape;611;p59"/>
          <p:cNvCxnSpPr/>
          <p:nvPr/>
        </p:nvCxnSpPr>
        <p:spPr>
          <a:xfrm>
            <a:off x="908412" y="3666850"/>
            <a:ext cx="0" cy="478500"/>
          </a:xfrm>
          <a:prstGeom prst="straightConnector1">
            <a:avLst/>
          </a:prstGeom>
          <a:noFill/>
          <a:ln cap="flat" cmpd="sng" w="76200">
            <a:solidFill>
              <a:srgbClr val="38761D"/>
            </a:solidFill>
            <a:prstDash val="solid"/>
            <a:round/>
            <a:headEnd len="med" w="med" type="none"/>
            <a:tailEnd len="med" w="med" type="none"/>
          </a:ln>
        </p:spPr>
      </p:cxnSp>
      <p:cxnSp>
        <p:nvCxnSpPr>
          <p:cNvPr id="612" name="Google Shape;612;p59"/>
          <p:cNvCxnSpPr/>
          <p:nvPr/>
        </p:nvCxnSpPr>
        <p:spPr>
          <a:xfrm>
            <a:off x="3157012" y="3666850"/>
            <a:ext cx="0" cy="478500"/>
          </a:xfrm>
          <a:prstGeom prst="straightConnector1">
            <a:avLst/>
          </a:prstGeom>
          <a:noFill/>
          <a:ln cap="flat" cmpd="sng" w="76200">
            <a:solidFill>
              <a:srgbClr val="1155CC"/>
            </a:solidFill>
            <a:prstDash val="solid"/>
            <a:round/>
            <a:headEnd len="med" w="med" type="none"/>
            <a:tailEnd len="med" w="med" type="none"/>
          </a:ln>
        </p:spPr>
      </p:cxnSp>
      <p:cxnSp>
        <p:nvCxnSpPr>
          <p:cNvPr id="613" name="Google Shape;613;p59"/>
          <p:cNvCxnSpPr/>
          <p:nvPr/>
        </p:nvCxnSpPr>
        <p:spPr>
          <a:xfrm>
            <a:off x="6155712" y="3666850"/>
            <a:ext cx="0" cy="478500"/>
          </a:xfrm>
          <a:prstGeom prst="straightConnector1">
            <a:avLst/>
          </a:prstGeom>
          <a:noFill/>
          <a:ln cap="flat" cmpd="sng" w="76200">
            <a:solidFill>
              <a:srgbClr val="FFAB40"/>
            </a:solidFill>
            <a:prstDash val="solid"/>
            <a:round/>
            <a:headEnd len="med" w="med" type="none"/>
            <a:tailEnd len="med" w="med" type="none"/>
          </a:ln>
        </p:spPr>
      </p:cxnSp>
      <p:sp>
        <p:nvSpPr>
          <p:cNvPr id="614" name="Google Shape;614;p59"/>
          <p:cNvSpPr txBox="1"/>
          <p:nvPr/>
        </p:nvSpPr>
        <p:spPr>
          <a:xfrm>
            <a:off x="134100" y="4296100"/>
            <a:ext cx="1548600" cy="126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Read all</a:t>
            </a:r>
            <a:endParaRPr sz="1800">
              <a:latin typeface="Open Sans"/>
              <a:ea typeface="Open Sans"/>
              <a:cs typeface="Open Sans"/>
              <a:sym typeface="Open Sans"/>
            </a:endParaRPr>
          </a:p>
          <a:p>
            <a:pPr indent="0" lvl="0" marL="0" rtl="0" algn="ctr">
              <a:lnSpc>
                <a:spcPct val="115000"/>
              </a:lnSpc>
              <a:spcBef>
                <a:spcPts val="0"/>
              </a:spcBef>
              <a:spcAft>
                <a:spcPts val="0"/>
              </a:spcAft>
              <a:buNone/>
            </a:pPr>
            <a:r>
              <a:rPr lang="en" sz="1800">
                <a:latin typeface="Open Sans"/>
                <a:ea typeface="Open Sans"/>
                <a:cs typeface="Open Sans"/>
                <a:sym typeface="Open Sans"/>
              </a:rPr>
              <a:t>Columns</a:t>
            </a:r>
            <a:endParaRPr sz="1800">
              <a:latin typeface="Open Sans"/>
              <a:ea typeface="Open Sans"/>
              <a:cs typeface="Open Sans"/>
              <a:sym typeface="Open Sans"/>
            </a:endParaRPr>
          </a:p>
        </p:txBody>
      </p:sp>
      <p:cxnSp>
        <p:nvCxnSpPr>
          <p:cNvPr id="615" name="Google Shape;615;p59"/>
          <p:cNvCxnSpPr/>
          <p:nvPr/>
        </p:nvCxnSpPr>
        <p:spPr>
          <a:xfrm>
            <a:off x="7622740" y="3666850"/>
            <a:ext cx="1197600" cy="0"/>
          </a:xfrm>
          <a:prstGeom prst="straightConnector1">
            <a:avLst/>
          </a:prstGeom>
          <a:noFill/>
          <a:ln cap="flat" cmpd="sng" w="76200">
            <a:solidFill>
              <a:srgbClr val="38761D"/>
            </a:solidFill>
            <a:prstDash val="solid"/>
            <a:round/>
            <a:headEnd len="med" w="med" type="none"/>
            <a:tailEnd len="med" w="med" type="none"/>
          </a:ln>
        </p:spPr>
      </p:cxnSp>
      <p:cxnSp>
        <p:nvCxnSpPr>
          <p:cNvPr id="616" name="Google Shape;616;p59"/>
          <p:cNvCxnSpPr/>
          <p:nvPr/>
        </p:nvCxnSpPr>
        <p:spPr>
          <a:xfrm>
            <a:off x="8221562" y="3666850"/>
            <a:ext cx="0" cy="478500"/>
          </a:xfrm>
          <a:prstGeom prst="straightConnector1">
            <a:avLst/>
          </a:prstGeom>
          <a:noFill/>
          <a:ln cap="flat" cmpd="sng" w="76200">
            <a:solidFill>
              <a:srgbClr val="38761D"/>
            </a:solidFill>
            <a:prstDash val="solid"/>
            <a:round/>
            <a:headEnd len="med" w="med" type="none"/>
            <a:tailEnd len="med" w="med" type="none"/>
          </a:ln>
        </p:spPr>
      </p:cxnSp>
      <p:sp>
        <p:nvSpPr>
          <p:cNvPr id="617" name="Google Shape;617;p59"/>
          <p:cNvSpPr txBox="1"/>
          <p:nvPr/>
        </p:nvSpPr>
        <p:spPr>
          <a:xfrm>
            <a:off x="1679950" y="4296100"/>
            <a:ext cx="2954100" cy="126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From the </a:t>
            </a:r>
            <a:r>
              <a:rPr lang="en" sz="1800">
                <a:solidFill>
                  <a:srgbClr val="5EA5E5"/>
                </a:solidFill>
                <a:latin typeface="Open Sans"/>
                <a:ea typeface="Open Sans"/>
                <a:cs typeface="Open Sans"/>
                <a:sym typeface="Open Sans"/>
              </a:rPr>
              <a:t>quotes</a:t>
            </a:r>
            <a:r>
              <a:rPr lang="en" sz="1800">
                <a:latin typeface="Open Sans"/>
                <a:ea typeface="Open Sans"/>
                <a:cs typeface="Open Sans"/>
                <a:sym typeface="Open Sans"/>
              </a:rPr>
              <a:t> Table </a:t>
            </a:r>
            <a:endParaRPr sz="1800">
              <a:latin typeface="Open Sans"/>
              <a:ea typeface="Open Sans"/>
              <a:cs typeface="Open Sans"/>
              <a:sym typeface="Open Sans"/>
            </a:endParaRPr>
          </a:p>
          <a:p>
            <a:pPr indent="0" lvl="0" marL="0" rtl="0" algn="ctr">
              <a:lnSpc>
                <a:spcPct val="115000"/>
              </a:lnSpc>
              <a:spcBef>
                <a:spcPts val="0"/>
              </a:spcBef>
              <a:spcAft>
                <a:spcPts val="0"/>
              </a:spcAft>
              <a:buNone/>
            </a:pPr>
            <a:r>
              <a:rPr lang="en" sz="1800">
                <a:latin typeface="Open Sans"/>
                <a:ea typeface="Open Sans"/>
                <a:cs typeface="Open Sans"/>
                <a:sym typeface="Open Sans"/>
              </a:rPr>
              <a:t>in the </a:t>
            </a:r>
            <a:r>
              <a:rPr lang="en" sz="1800">
                <a:solidFill>
                  <a:srgbClr val="5EA5E5"/>
                </a:solidFill>
                <a:latin typeface="Open Sans"/>
                <a:ea typeface="Open Sans"/>
                <a:cs typeface="Open Sans"/>
                <a:sym typeface="Open Sans"/>
              </a:rPr>
              <a:t>startrek</a:t>
            </a:r>
            <a:r>
              <a:rPr lang="en" sz="1800">
                <a:latin typeface="Open Sans"/>
                <a:ea typeface="Open Sans"/>
                <a:cs typeface="Open Sans"/>
                <a:sym typeface="Open Sans"/>
              </a:rPr>
              <a:t> Database</a:t>
            </a:r>
            <a:endParaRPr sz="1800">
              <a:latin typeface="Open Sans"/>
              <a:ea typeface="Open Sans"/>
              <a:cs typeface="Open Sans"/>
              <a:sym typeface="Open Sans"/>
            </a:endParaRPr>
          </a:p>
        </p:txBody>
      </p:sp>
      <p:sp>
        <p:nvSpPr>
          <p:cNvPr id="618" name="Google Shape;618;p59"/>
          <p:cNvSpPr txBox="1"/>
          <p:nvPr/>
        </p:nvSpPr>
        <p:spPr>
          <a:xfrm>
            <a:off x="5085300" y="4296100"/>
            <a:ext cx="2140800" cy="126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Order the results randomly</a:t>
            </a:r>
            <a:endParaRPr sz="1800">
              <a:latin typeface="Open Sans"/>
              <a:ea typeface="Open Sans"/>
              <a:cs typeface="Open Sans"/>
              <a:sym typeface="Open Sans"/>
            </a:endParaRPr>
          </a:p>
        </p:txBody>
      </p:sp>
      <p:sp>
        <p:nvSpPr>
          <p:cNvPr id="619" name="Google Shape;619;p59"/>
          <p:cNvSpPr txBox="1"/>
          <p:nvPr/>
        </p:nvSpPr>
        <p:spPr>
          <a:xfrm>
            <a:off x="7314650" y="4296100"/>
            <a:ext cx="1813800" cy="126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pen Sans"/>
                <a:ea typeface="Open Sans"/>
                <a:cs typeface="Open Sans"/>
                <a:sym typeface="Open Sans"/>
              </a:rPr>
              <a:t>Limit the results to one</a:t>
            </a:r>
            <a:endParaRPr sz="1800">
              <a:latin typeface="Open Sans"/>
              <a:ea typeface="Open Sans"/>
              <a:cs typeface="Open Sans"/>
              <a:sym typeface="Open Sans"/>
            </a:endParaRPr>
          </a:p>
        </p:txBody>
      </p:sp>
      <p:sp>
        <p:nvSpPr>
          <p:cNvPr id="620" name="Google Shape;620;p59"/>
          <p:cNvSpPr txBox="1"/>
          <p:nvPr/>
        </p:nvSpPr>
        <p:spPr>
          <a:xfrm>
            <a:off x="758550" y="2004250"/>
            <a:ext cx="7626900" cy="69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This is what you would write in SQL:</a:t>
            </a:r>
            <a:endParaRPr sz="2200">
              <a:solidFill>
                <a:schemeClr val="dk1"/>
              </a:solidFill>
              <a:latin typeface="Open Sans"/>
              <a:ea typeface="Open Sans"/>
              <a:cs typeface="Open Sans"/>
              <a:sym typeface="Open Sans"/>
            </a:endParaRPr>
          </a:p>
        </p:txBody>
      </p:sp>
      <p:sp>
        <p:nvSpPr>
          <p:cNvPr id="621" name="Google Shape;621;p59"/>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60"/>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Get a random startrek quote.</a:t>
            </a:r>
            <a:endParaRPr b="1" sz="3000">
              <a:solidFill>
                <a:srgbClr val="353535"/>
              </a:solidFill>
              <a:latin typeface="Open Sans"/>
              <a:ea typeface="Open Sans"/>
              <a:cs typeface="Open Sans"/>
              <a:sym typeface="Open Sans"/>
            </a:endParaRPr>
          </a:p>
        </p:txBody>
      </p:sp>
      <p:pic>
        <p:nvPicPr>
          <p:cNvPr id="627" name="Google Shape;627;p60"/>
          <p:cNvPicPr preferRelativeResize="0"/>
          <p:nvPr/>
        </p:nvPicPr>
        <p:blipFill rotWithShape="1">
          <a:blip r:embed="rId3">
            <a:alphaModFix/>
          </a:blip>
          <a:srcRect b="21795" l="0" r="0" t="0"/>
          <a:stretch/>
        </p:blipFill>
        <p:spPr>
          <a:xfrm>
            <a:off x="333375" y="2489900"/>
            <a:ext cx="8477250" cy="3966150"/>
          </a:xfrm>
          <a:prstGeom prst="rect">
            <a:avLst/>
          </a:prstGeom>
          <a:noFill/>
          <a:ln>
            <a:noFill/>
          </a:ln>
        </p:spPr>
      </p:pic>
      <p:sp>
        <p:nvSpPr>
          <p:cNvPr id="628" name="Google Shape;628;p60"/>
          <p:cNvSpPr txBox="1"/>
          <p:nvPr/>
        </p:nvSpPr>
        <p:spPr>
          <a:xfrm>
            <a:off x="453750" y="2860735"/>
            <a:ext cx="8355000" cy="18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root@:26257/&gt; </a:t>
            </a:r>
            <a:r>
              <a:rPr lang="en">
                <a:solidFill>
                  <a:srgbClr val="F1C232"/>
                </a:solidFill>
                <a:latin typeface="Consolas"/>
                <a:ea typeface="Consolas"/>
                <a:cs typeface="Consolas"/>
                <a:sym typeface="Consolas"/>
              </a:rPr>
              <a:t>SELECT * FROM startrek.quotes ORDER BY RANDOM() LIMIT 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quote       | characters | stardate | episode |</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You're dead, Jim. | McCoy      |   3372.7 |      30 |</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a:t>
            </a:r>
            <a:r>
              <a:rPr lang="en">
                <a:solidFill>
                  <a:srgbClr val="EAEAEA"/>
                </a:solidFill>
                <a:latin typeface="Consolas"/>
                <a:ea typeface="Consolas"/>
                <a:cs typeface="Consolas"/>
                <a:sym typeface="Consolas"/>
              </a:rPr>
              <a:t> </a:t>
            </a:r>
            <a:r>
              <a:rPr lang="en">
                <a:solidFill>
                  <a:srgbClr val="EAEAEA"/>
                </a:solidFill>
                <a:latin typeface="Consolas"/>
                <a:ea typeface="Consolas"/>
                <a:cs typeface="Consolas"/>
                <a:sym typeface="Consolas"/>
              </a:rPr>
              <a:t>rows)</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root@:26257/&gt;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p:txBody>
      </p:sp>
      <p:sp>
        <p:nvSpPr>
          <p:cNvPr id="629" name="Google Shape;629;p60"/>
          <p:cNvSpPr txBox="1"/>
          <p:nvPr/>
        </p:nvSpPr>
        <p:spPr>
          <a:xfrm>
            <a:off x="758550" y="1395950"/>
            <a:ext cx="7626900" cy="100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Let’s get a random quote from the startrek </a:t>
            </a:r>
            <a:r>
              <a:rPr lang="en" sz="2200">
                <a:solidFill>
                  <a:srgbClr val="5EA5E5"/>
                </a:solidFill>
                <a:latin typeface="Open Sans"/>
                <a:ea typeface="Open Sans"/>
                <a:cs typeface="Open Sans"/>
                <a:sym typeface="Open Sans"/>
              </a:rPr>
              <a:t>quotes</a:t>
            </a:r>
            <a:r>
              <a:rPr lang="en" sz="2200">
                <a:solidFill>
                  <a:schemeClr val="dk1"/>
                </a:solidFill>
                <a:latin typeface="Open Sans"/>
                <a:ea typeface="Open Sans"/>
                <a:cs typeface="Open Sans"/>
                <a:sym typeface="Open Sans"/>
              </a:rPr>
              <a:t> table using the query we just wrote.</a:t>
            </a:r>
            <a:endParaRPr sz="2200">
              <a:solidFill>
                <a:schemeClr val="dk1"/>
              </a:solidFill>
              <a:latin typeface="Open Sans"/>
              <a:ea typeface="Open Sans"/>
              <a:cs typeface="Open Sans"/>
              <a:sym typeface="Open Sans"/>
            </a:endParaRPr>
          </a:p>
        </p:txBody>
      </p:sp>
      <p:sp>
        <p:nvSpPr>
          <p:cNvPr id="630" name="Google Shape;630;p60"/>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61"/>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How do you exit the SQL shell?</a:t>
            </a:r>
            <a:endParaRPr b="1" sz="3000">
              <a:solidFill>
                <a:srgbClr val="353535"/>
              </a:solidFill>
              <a:latin typeface="Open Sans"/>
              <a:ea typeface="Open Sans"/>
              <a:cs typeface="Open Sans"/>
              <a:sym typeface="Open Sans"/>
            </a:endParaRPr>
          </a:p>
        </p:txBody>
      </p:sp>
      <p:pic>
        <p:nvPicPr>
          <p:cNvPr id="636" name="Google Shape;636;p61"/>
          <p:cNvPicPr preferRelativeResize="0"/>
          <p:nvPr/>
        </p:nvPicPr>
        <p:blipFill rotWithShape="1">
          <a:blip r:embed="rId3">
            <a:alphaModFix/>
          </a:blip>
          <a:srcRect b="21795" l="0" r="0" t="0"/>
          <a:stretch/>
        </p:blipFill>
        <p:spPr>
          <a:xfrm>
            <a:off x="333375" y="2489900"/>
            <a:ext cx="8477250" cy="3966150"/>
          </a:xfrm>
          <a:prstGeom prst="rect">
            <a:avLst/>
          </a:prstGeom>
          <a:noFill/>
          <a:ln>
            <a:noFill/>
          </a:ln>
        </p:spPr>
      </p:pic>
      <p:sp>
        <p:nvSpPr>
          <p:cNvPr id="637" name="Google Shape;637;p61"/>
          <p:cNvSpPr txBox="1"/>
          <p:nvPr/>
        </p:nvSpPr>
        <p:spPr>
          <a:xfrm>
            <a:off x="529950" y="2936075"/>
            <a:ext cx="8355000" cy="27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root@:26257/&gt; </a:t>
            </a:r>
            <a:r>
              <a:rPr lang="en">
                <a:solidFill>
                  <a:srgbClr val="F1C232"/>
                </a:solidFill>
                <a:latin typeface="Consolas"/>
                <a:ea typeface="Consolas"/>
                <a:cs typeface="Consolas"/>
                <a:sym typeface="Consolas"/>
              </a:rPr>
              <a:t>\q</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p:txBody>
      </p:sp>
      <p:sp>
        <p:nvSpPr>
          <p:cNvPr id="638" name="Google Shape;638;p61"/>
          <p:cNvSpPr txBox="1"/>
          <p:nvPr/>
        </p:nvSpPr>
        <p:spPr>
          <a:xfrm>
            <a:off x="758550" y="1395950"/>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We’re done with the SQL shell.  Quit and return to your normal terminal by using </a:t>
            </a:r>
            <a:r>
              <a:rPr lang="en" sz="2200">
                <a:solidFill>
                  <a:srgbClr val="5EA5E5"/>
                </a:solidFill>
                <a:latin typeface="Consolas"/>
                <a:ea typeface="Consolas"/>
                <a:cs typeface="Consolas"/>
                <a:sym typeface="Consolas"/>
              </a:rPr>
              <a:t>\q</a:t>
            </a:r>
            <a:r>
              <a:rPr lang="en" sz="2200">
                <a:solidFill>
                  <a:schemeClr val="dk1"/>
                </a:solidFill>
                <a:latin typeface="Open Sans"/>
                <a:ea typeface="Open Sans"/>
                <a:cs typeface="Open Sans"/>
                <a:sym typeface="Open Sans"/>
              </a:rPr>
              <a:t>.</a:t>
            </a:r>
            <a:endParaRPr sz="2200">
              <a:solidFill>
                <a:schemeClr val="dk1"/>
              </a:solidFill>
              <a:latin typeface="Open Sans"/>
              <a:ea typeface="Open Sans"/>
              <a:cs typeface="Open Sans"/>
              <a:sym typeface="Open Sans"/>
            </a:endParaRPr>
          </a:p>
        </p:txBody>
      </p:sp>
      <p:sp>
        <p:nvSpPr>
          <p:cNvPr id="639" name="Google Shape;639;p61"/>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62"/>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Let’s explore the application code!</a:t>
            </a:r>
            <a:endParaRPr b="1" sz="3000">
              <a:solidFill>
                <a:srgbClr val="353535"/>
              </a:solidFill>
              <a:latin typeface="Open Sans"/>
              <a:ea typeface="Open Sans"/>
              <a:cs typeface="Open Sans"/>
              <a:sym typeface="Open Sans"/>
            </a:endParaRPr>
          </a:p>
        </p:txBody>
      </p:sp>
      <p:sp>
        <p:nvSpPr>
          <p:cNvPr id="645" name="Google Shape;645;p62"/>
          <p:cNvSpPr txBox="1"/>
          <p:nvPr/>
        </p:nvSpPr>
        <p:spPr>
          <a:xfrm>
            <a:off x="1710600" y="1395950"/>
            <a:ext cx="57228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In the file tree on the left side of the file browser tab, click </a:t>
            </a:r>
            <a:r>
              <a:rPr b="1" lang="en" sz="2200">
                <a:solidFill>
                  <a:schemeClr val="dk1"/>
                </a:solidFill>
                <a:latin typeface="Open Sans"/>
                <a:ea typeface="Open Sans"/>
                <a:cs typeface="Open Sans"/>
                <a:sym typeface="Open Sans"/>
              </a:rPr>
              <a:t>server.js.  </a:t>
            </a:r>
            <a:endParaRPr b="1" sz="2200">
              <a:solidFill>
                <a:schemeClr val="dk1"/>
              </a:solidFill>
              <a:latin typeface="Open Sans"/>
              <a:ea typeface="Open Sans"/>
              <a:cs typeface="Open Sans"/>
              <a:sym typeface="Open Sans"/>
            </a:endParaRPr>
          </a:p>
        </p:txBody>
      </p:sp>
      <p:pic>
        <p:nvPicPr>
          <p:cNvPr id="646" name="Google Shape;646;p62"/>
          <p:cNvPicPr preferRelativeResize="0"/>
          <p:nvPr/>
        </p:nvPicPr>
        <p:blipFill>
          <a:blip r:embed="rId3">
            <a:alphaModFix/>
          </a:blip>
          <a:stretch>
            <a:fillRect/>
          </a:stretch>
        </p:blipFill>
        <p:spPr>
          <a:xfrm>
            <a:off x="2507800" y="2438000"/>
            <a:ext cx="4128402" cy="4019350"/>
          </a:xfrm>
          <a:prstGeom prst="rect">
            <a:avLst/>
          </a:prstGeom>
          <a:noFill/>
          <a:ln cap="flat" cmpd="sng" w="9525">
            <a:solidFill>
              <a:schemeClr val="dk2"/>
            </a:solidFill>
            <a:prstDash val="solid"/>
            <a:round/>
            <a:headEnd len="sm" w="sm" type="none"/>
            <a:tailEnd len="sm" w="sm" type="none"/>
          </a:ln>
        </p:spPr>
      </p:pic>
      <p:sp>
        <p:nvSpPr>
          <p:cNvPr id="647" name="Google Shape;647;p62"/>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8" name="Google Shape;648;p62"/>
          <p:cNvSpPr/>
          <p:nvPr/>
        </p:nvSpPr>
        <p:spPr>
          <a:xfrm>
            <a:off x="2620800" y="5891200"/>
            <a:ext cx="1797600" cy="2817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9" name="Google Shape;649;p62"/>
          <p:cNvCxnSpPr>
            <a:endCxn id="648" idx="0"/>
          </p:cNvCxnSpPr>
          <p:nvPr/>
        </p:nvCxnSpPr>
        <p:spPr>
          <a:xfrm>
            <a:off x="3043800" y="4704700"/>
            <a:ext cx="475800" cy="11865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63"/>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What does this application do?</a:t>
            </a:r>
            <a:endParaRPr b="1" sz="3000">
              <a:solidFill>
                <a:srgbClr val="353535"/>
              </a:solidFill>
              <a:latin typeface="Open Sans"/>
              <a:ea typeface="Open Sans"/>
              <a:cs typeface="Open Sans"/>
              <a:sym typeface="Open Sans"/>
            </a:endParaRPr>
          </a:p>
        </p:txBody>
      </p:sp>
      <p:sp>
        <p:nvSpPr>
          <p:cNvPr id="655" name="Google Shape;655;p63"/>
          <p:cNvSpPr txBox="1"/>
          <p:nvPr/>
        </p:nvSpPr>
        <p:spPr>
          <a:xfrm>
            <a:off x="758550" y="1355975"/>
            <a:ext cx="7626900" cy="9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latin typeface="Open Sans"/>
                <a:ea typeface="Open Sans"/>
                <a:cs typeface="Open Sans"/>
                <a:sym typeface="Open Sans"/>
              </a:rPr>
              <a:t>Lines 5 - 17 and 31 - 37 cover the server boilerplate code. </a:t>
            </a:r>
            <a:endParaRPr sz="2200">
              <a:latin typeface="Open Sans"/>
              <a:ea typeface="Open Sans"/>
              <a:cs typeface="Open Sans"/>
              <a:sym typeface="Open Sans"/>
            </a:endParaRPr>
          </a:p>
          <a:p>
            <a:pPr indent="0" lvl="0" marL="0" rtl="0" algn="ctr">
              <a:lnSpc>
                <a:spcPct val="115000"/>
              </a:lnSpc>
              <a:spcBef>
                <a:spcPts val="0"/>
              </a:spcBef>
              <a:spcAft>
                <a:spcPts val="0"/>
              </a:spcAft>
              <a:buNone/>
            </a:pPr>
            <a:r>
              <a:rPr lang="en" sz="2200">
                <a:latin typeface="Open Sans"/>
                <a:ea typeface="Open Sans"/>
                <a:cs typeface="Open Sans"/>
                <a:sym typeface="Open Sans"/>
              </a:rPr>
              <a:t>All this app does is serve static files (</a:t>
            </a:r>
            <a:r>
              <a:rPr lang="en" sz="2200">
                <a:latin typeface="Open Sans"/>
                <a:ea typeface="Open Sans"/>
                <a:cs typeface="Open Sans"/>
                <a:sym typeface="Open Sans"/>
              </a:rPr>
              <a:t>like</a:t>
            </a:r>
            <a:r>
              <a:rPr lang="en" sz="2200">
                <a:latin typeface="Open Sans"/>
                <a:ea typeface="Open Sans"/>
                <a:cs typeface="Open Sans"/>
                <a:sym typeface="Open Sans"/>
              </a:rPr>
              <a:t> HTML).</a:t>
            </a:r>
            <a:endParaRPr sz="2200">
              <a:solidFill>
                <a:srgbClr val="000000"/>
              </a:solidFill>
              <a:latin typeface="Open Sans"/>
              <a:ea typeface="Open Sans"/>
              <a:cs typeface="Open Sans"/>
              <a:sym typeface="Open Sans"/>
            </a:endParaRPr>
          </a:p>
        </p:txBody>
      </p:sp>
      <p:sp>
        <p:nvSpPr>
          <p:cNvPr id="656" name="Google Shape;656;p63"/>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7" name="Google Shape;657;p63"/>
          <p:cNvPicPr preferRelativeResize="0"/>
          <p:nvPr/>
        </p:nvPicPr>
        <p:blipFill rotWithShape="1">
          <a:blip r:embed="rId3">
            <a:alphaModFix/>
          </a:blip>
          <a:srcRect b="21795" l="0" r="0" t="0"/>
          <a:stretch/>
        </p:blipFill>
        <p:spPr>
          <a:xfrm>
            <a:off x="333363" y="2570075"/>
            <a:ext cx="8477250" cy="4296975"/>
          </a:xfrm>
          <a:prstGeom prst="rect">
            <a:avLst/>
          </a:prstGeom>
          <a:noFill/>
          <a:ln>
            <a:noFill/>
          </a:ln>
        </p:spPr>
      </p:pic>
      <p:sp>
        <p:nvSpPr>
          <p:cNvPr id="658" name="Google Shape;658;p63"/>
          <p:cNvSpPr txBox="1"/>
          <p:nvPr/>
        </p:nvSpPr>
        <p:spPr>
          <a:xfrm>
            <a:off x="529925" y="2940050"/>
            <a:ext cx="8102400" cy="3648600"/>
          </a:xfrm>
          <a:prstGeom prst="rect">
            <a:avLst/>
          </a:prstGeom>
          <a:noFill/>
          <a:ln>
            <a:noFill/>
          </a:ln>
        </p:spPr>
        <p:txBody>
          <a:bodyPr anchorCtr="0" anchor="t" bIns="91425" lIns="91425" spcFirstLastPara="1" rIns="91425" wrap="square" tIns="91425">
            <a:noAutofit/>
          </a:bodyPr>
          <a:lstStyle/>
          <a:p>
            <a:pPr indent="0" lvl="0" marL="38100" marR="38100" rtl="0" algn="l">
              <a:lnSpc>
                <a:spcPct val="115000"/>
              </a:lnSpc>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load libraries</a:t>
            </a:r>
            <a:br>
              <a:rPr lang="en">
                <a:solidFill>
                  <a:srgbClr val="839496"/>
                </a:solidFill>
                <a:latin typeface="Consolas"/>
                <a:ea typeface="Consolas"/>
                <a:cs typeface="Consolas"/>
                <a:sym typeface="Consolas"/>
              </a:rPr>
            </a:br>
            <a:r>
              <a:rPr lang="en">
                <a:solidFill>
                  <a:srgbClr val="B4A7D6"/>
                </a:solidFill>
                <a:latin typeface="Consolas"/>
                <a:ea typeface="Consolas"/>
                <a:cs typeface="Consolas"/>
                <a:sym typeface="Consolas"/>
              </a:rPr>
              <a:t>var</a:t>
            </a:r>
            <a:r>
              <a:rPr lang="en">
                <a:solidFill>
                  <a:srgbClr val="839496"/>
                </a:solidFill>
                <a:latin typeface="Consolas"/>
                <a:ea typeface="Consolas"/>
                <a:cs typeface="Consolas"/>
                <a:sym typeface="Consolas"/>
              </a:rPr>
              <a:t> </a:t>
            </a:r>
            <a:r>
              <a:rPr lang="en">
                <a:solidFill>
                  <a:srgbClr val="FFFFFF"/>
                </a:solidFill>
                <a:latin typeface="Consolas"/>
                <a:ea typeface="Consolas"/>
                <a:cs typeface="Consolas"/>
                <a:sym typeface="Consolas"/>
              </a:rPr>
              <a:t>express = </a:t>
            </a:r>
            <a:r>
              <a:rPr lang="en">
                <a:solidFill>
                  <a:srgbClr val="B4A7D6"/>
                </a:solidFill>
                <a:latin typeface="Consolas"/>
                <a:ea typeface="Consolas"/>
                <a:cs typeface="Consolas"/>
                <a:sym typeface="Consolas"/>
              </a:rPr>
              <a:t>require</a:t>
            </a:r>
            <a:r>
              <a:rPr lang="en">
                <a:solidFill>
                  <a:srgbClr val="FFFFFF"/>
                </a:solidFill>
                <a:latin typeface="Consolas"/>
                <a:ea typeface="Consolas"/>
                <a:cs typeface="Consolas"/>
                <a:sym typeface="Consolas"/>
              </a:rPr>
              <a:t>(</a:t>
            </a:r>
            <a:r>
              <a:rPr lang="en">
                <a:solidFill>
                  <a:srgbClr val="B6D7A8"/>
                </a:solidFill>
                <a:latin typeface="Consolas"/>
                <a:ea typeface="Consolas"/>
                <a:cs typeface="Consolas"/>
                <a:sym typeface="Consolas"/>
              </a:rPr>
              <a:t>'express'</a:t>
            </a:r>
            <a:r>
              <a:rPr lang="en">
                <a:solidFill>
                  <a:srgbClr val="FFFFFF"/>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B4A7D6"/>
                </a:solidFill>
                <a:latin typeface="Consolas"/>
                <a:ea typeface="Consolas"/>
                <a:cs typeface="Consolas"/>
                <a:sym typeface="Consolas"/>
              </a:rPr>
              <a:t>var</a:t>
            </a:r>
            <a:r>
              <a:rPr lang="en">
                <a:solidFill>
                  <a:srgbClr val="839496"/>
                </a:solidFill>
                <a:latin typeface="Consolas"/>
                <a:ea typeface="Consolas"/>
                <a:cs typeface="Consolas"/>
                <a:sym typeface="Consolas"/>
              </a:rPr>
              <a:t> </a:t>
            </a:r>
            <a:r>
              <a:rPr lang="en">
                <a:solidFill>
                  <a:srgbClr val="FFFFFF"/>
                </a:solidFill>
                <a:latin typeface="Consolas"/>
                <a:ea typeface="Consolas"/>
                <a:cs typeface="Consolas"/>
                <a:sym typeface="Consolas"/>
              </a:rPr>
              <a:t>db =</a:t>
            </a:r>
            <a:r>
              <a:rPr lang="en">
                <a:solidFill>
                  <a:srgbClr val="839496"/>
                </a:solidFill>
                <a:latin typeface="Consolas"/>
                <a:ea typeface="Consolas"/>
                <a:cs typeface="Consolas"/>
                <a:sym typeface="Consolas"/>
              </a:rPr>
              <a:t> </a:t>
            </a:r>
            <a:r>
              <a:rPr lang="en">
                <a:solidFill>
                  <a:srgbClr val="B4A7D6"/>
                </a:solidFill>
                <a:latin typeface="Consolas"/>
                <a:ea typeface="Consolas"/>
                <a:cs typeface="Consolas"/>
                <a:sym typeface="Consolas"/>
              </a:rPr>
              <a:t>require</a:t>
            </a:r>
            <a:r>
              <a:rPr lang="en">
                <a:solidFill>
                  <a:srgbClr val="FFFFFF"/>
                </a:solidFill>
                <a:latin typeface="Consolas"/>
                <a:ea typeface="Consolas"/>
                <a:cs typeface="Consolas"/>
                <a:sym typeface="Consolas"/>
              </a:rPr>
              <a:t>(</a:t>
            </a:r>
            <a:r>
              <a:rPr lang="en">
                <a:solidFill>
                  <a:srgbClr val="B6D7A8"/>
                </a:solidFill>
                <a:latin typeface="Consolas"/>
                <a:ea typeface="Consolas"/>
                <a:cs typeface="Consolas"/>
                <a:sym typeface="Consolas"/>
              </a:rPr>
              <a:t>'./db'</a:t>
            </a:r>
            <a:r>
              <a:rPr lang="en">
                <a:solidFill>
                  <a:srgbClr val="FFFFFF"/>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B4A7D6"/>
                </a:solidFill>
                <a:latin typeface="Consolas"/>
                <a:ea typeface="Consolas"/>
                <a:cs typeface="Consolas"/>
                <a:sym typeface="Consolas"/>
              </a:rPr>
              <a:t>var</a:t>
            </a:r>
            <a:r>
              <a:rPr lang="en">
                <a:solidFill>
                  <a:srgbClr val="839496"/>
                </a:solidFill>
                <a:latin typeface="Consolas"/>
                <a:ea typeface="Consolas"/>
                <a:cs typeface="Consolas"/>
                <a:sym typeface="Consolas"/>
              </a:rPr>
              <a:t> </a:t>
            </a:r>
            <a:r>
              <a:rPr lang="en">
                <a:solidFill>
                  <a:srgbClr val="FFFFFF"/>
                </a:solidFill>
                <a:latin typeface="Consolas"/>
                <a:ea typeface="Consolas"/>
                <a:cs typeface="Consolas"/>
                <a:sym typeface="Consolas"/>
              </a:rPr>
              <a:t>child_process = </a:t>
            </a:r>
            <a:r>
              <a:rPr lang="en">
                <a:solidFill>
                  <a:srgbClr val="B4A7D6"/>
                </a:solidFill>
                <a:latin typeface="Consolas"/>
                <a:ea typeface="Consolas"/>
                <a:cs typeface="Consolas"/>
                <a:sym typeface="Consolas"/>
              </a:rPr>
              <a:t>require</a:t>
            </a:r>
            <a:r>
              <a:rPr lang="en">
                <a:solidFill>
                  <a:srgbClr val="FFFFFF"/>
                </a:solidFill>
                <a:latin typeface="Consolas"/>
                <a:ea typeface="Consolas"/>
                <a:cs typeface="Consolas"/>
                <a:sym typeface="Consolas"/>
              </a:rPr>
              <a:t>(</a:t>
            </a:r>
            <a:r>
              <a:rPr lang="en">
                <a:solidFill>
                  <a:srgbClr val="B6D7A8"/>
                </a:solidFill>
                <a:latin typeface="Consolas"/>
                <a:ea typeface="Consolas"/>
                <a:cs typeface="Consolas"/>
                <a:sym typeface="Consolas"/>
              </a:rPr>
              <a:t>'child_process'</a:t>
            </a:r>
            <a:r>
              <a:rPr lang="en">
                <a:solidFill>
                  <a:srgbClr val="FFFFFF"/>
                </a:solidFill>
                <a:latin typeface="Consolas"/>
                <a:ea typeface="Consolas"/>
                <a:cs typeface="Consolas"/>
                <a:sym typeface="Consolas"/>
              </a:rPr>
              <a:t>)</a:t>
            </a:r>
            <a:br>
              <a:rPr lang="en">
                <a:solidFill>
                  <a:srgbClr val="839496"/>
                </a:solidFill>
                <a:latin typeface="Consolas"/>
                <a:ea typeface="Consolas"/>
                <a:cs typeface="Consolas"/>
                <a:sym typeface="Consolas"/>
              </a:rPr>
            </a:br>
            <a:br>
              <a:rPr lang="en">
                <a:solidFill>
                  <a:srgbClr val="839496"/>
                </a:solidFill>
                <a:latin typeface="Consolas"/>
                <a:ea typeface="Consolas"/>
                <a:cs typeface="Consolas"/>
                <a:sym typeface="Consolas"/>
              </a:rPr>
            </a:br>
            <a:r>
              <a:rPr lang="en">
                <a:solidFill>
                  <a:srgbClr val="999999"/>
                </a:solidFill>
                <a:latin typeface="Consolas"/>
                <a:ea typeface="Consolas"/>
                <a:cs typeface="Consolas"/>
                <a:sym typeface="Consolas"/>
              </a:rPr>
              <a:t>// Use Express to serve files from the /public directory</a:t>
            </a:r>
            <a:br>
              <a:rPr lang="en">
                <a:solidFill>
                  <a:srgbClr val="999999"/>
                </a:solidFill>
                <a:latin typeface="Consolas"/>
                <a:ea typeface="Consolas"/>
                <a:cs typeface="Consolas"/>
                <a:sym typeface="Consolas"/>
              </a:rPr>
            </a:br>
            <a:r>
              <a:rPr lang="en">
                <a:solidFill>
                  <a:srgbClr val="999999"/>
                </a:solidFill>
                <a:latin typeface="Consolas"/>
                <a:ea typeface="Consolas"/>
                <a:cs typeface="Consolas"/>
                <a:sym typeface="Consolas"/>
              </a:rPr>
              <a:t>// http://expressjs.com/en/starter/static-files.html</a:t>
            </a:r>
            <a:br>
              <a:rPr lang="en">
                <a:solidFill>
                  <a:srgbClr val="999999"/>
                </a:solidFill>
                <a:latin typeface="Consolas"/>
                <a:ea typeface="Consolas"/>
                <a:cs typeface="Consolas"/>
                <a:sym typeface="Consolas"/>
              </a:rPr>
            </a:br>
            <a:r>
              <a:rPr lang="en">
                <a:solidFill>
                  <a:srgbClr val="B4A7D6"/>
                </a:solidFill>
                <a:latin typeface="Consolas"/>
                <a:ea typeface="Consolas"/>
                <a:cs typeface="Consolas"/>
                <a:sym typeface="Consolas"/>
              </a:rPr>
              <a:t>var</a:t>
            </a:r>
            <a:r>
              <a:rPr lang="en">
                <a:solidFill>
                  <a:srgbClr val="839496"/>
                </a:solidFill>
                <a:latin typeface="Consolas"/>
                <a:ea typeface="Consolas"/>
                <a:cs typeface="Consolas"/>
                <a:sym typeface="Consolas"/>
              </a:rPr>
              <a:t> </a:t>
            </a:r>
            <a:r>
              <a:rPr lang="en">
                <a:solidFill>
                  <a:srgbClr val="FFFFFF"/>
                </a:solidFill>
                <a:latin typeface="Consolas"/>
                <a:ea typeface="Consolas"/>
                <a:cs typeface="Consolas"/>
                <a:sym typeface="Consolas"/>
              </a:rPr>
              <a:t>app =</a:t>
            </a:r>
            <a:r>
              <a:rPr lang="en">
                <a:solidFill>
                  <a:srgbClr val="839496"/>
                </a:solidFill>
                <a:latin typeface="Consolas"/>
                <a:ea typeface="Consolas"/>
                <a:cs typeface="Consolas"/>
                <a:sym typeface="Consolas"/>
              </a:rPr>
              <a:t> </a:t>
            </a:r>
            <a:r>
              <a:rPr lang="en">
                <a:solidFill>
                  <a:srgbClr val="B4A7D6"/>
                </a:solidFill>
                <a:latin typeface="Consolas"/>
                <a:ea typeface="Consolas"/>
                <a:cs typeface="Consolas"/>
                <a:sym typeface="Consolas"/>
              </a:rPr>
              <a:t>express</a:t>
            </a:r>
            <a:r>
              <a:rPr lang="en">
                <a:solidFill>
                  <a:srgbClr val="FFFFFF"/>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FFFFFF"/>
                </a:solidFill>
                <a:latin typeface="Consolas"/>
                <a:ea typeface="Consolas"/>
                <a:cs typeface="Consolas"/>
                <a:sym typeface="Consolas"/>
              </a:rPr>
              <a:t>app.use(express.</a:t>
            </a:r>
            <a:r>
              <a:rPr lang="en">
                <a:solidFill>
                  <a:srgbClr val="B4A7D6"/>
                </a:solidFill>
                <a:latin typeface="Consolas"/>
                <a:ea typeface="Consolas"/>
                <a:cs typeface="Consolas"/>
                <a:sym typeface="Consolas"/>
              </a:rPr>
              <a:t>static</a:t>
            </a:r>
            <a:r>
              <a:rPr lang="en">
                <a:solidFill>
                  <a:srgbClr val="FFFFFF"/>
                </a:solidFill>
                <a:latin typeface="Consolas"/>
                <a:ea typeface="Consolas"/>
                <a:cs typeface="Consolas"/>
                <a:sym typeface="Consolas"/>
              </a:rPr>
              <a:t>(</a:t>
            </a:r>
            <a:r>
              <a:rPr lang="en">
                <a:solidFill>
                  <a:srgbClr val="B6D7A8"/>
                </a:solidFill>
                <a:latin typeface="Consolas"/>
                <a:ea typeface="Consolas"/>
                <a:cs typeface="Consolas"/>
                <a:sym typeface="Consolas"/>
              </a:rPr>
              <a:t>'public'</a:t>
            </a:r>
            <a:r>
              <a:rPr lang="en">
                <a:solidFill>
                  <a:srgbClr val="FFFFFF"/>
                </a:solidFill>
                <a:latin typeface="Consolas"/>
                <a:ea typeface="Consolas"/>
                <a:cs typeface="Consolas"/>
                <a:sym typeface="Consolas"/>
              </a:rPr>
              <a:t>));</a:t>
            </a:r>
            <a:br>
              <a:rPr lang="en">
                <a:solidFill>
                  <a:srgbClr val="839496"/>
                </a:solidFill>
                <a:latin typeface="Consolas"/>
                <a:ea typeface="Consolas"/>
                <a:cs typeface="Consolas"/>
                <a:sym typeface="Consolas"/>
              </a:rPr>
            </a:br>
            <a:br>
              <a:rPr lang="en">
                <a:solidFill>
                  <a:srgbClr val="839496"/>
                </a:solidFill>
                <a:latin typeface="Consolas"/>
                <a:ea typeface="Consolas"/>
                <a:cs typeface="Consolas"/>
                <a:sym typeface="Consolas"/>
              </a:rPr>
            </a:br>
            <a:r>
              <a:rPr lang="en">
                <a:solidFill>
                  <a:srgbClr val="999999"/>
                </a:solidFill>
                <a:latin typeface="Consolas"/>
                <a:ea typeface="Consolas"/>
                <a:cs typeface="Consolas"/>
                <a:sym typeface="Consolas"/>
              </a:rPr>
              <a:t>// http://expressjs.com/en/starter/basic-routing.html</a:t>
            </a:r>
            <a:br>
              <a:rPr lang="en">
                <a:solidFill>
                  <a:srgbClr val="839496"/>
                </a:solidFill>
                <a:latin typeface="Consolas"/>
                <a:ea typeface="Consolas"/>
                <a:cs typeface="Consolas"/>
                <a:sym typeface="Consolas"/>
              </a:rPr>
            </a:br>
            <a:r>
              <a:rPr lang="en">
                <a:solidFill>
                  <a:srgbClr val="FFFFFF"/>
                </a:solidFill>
                <a:latin typeface="Consolas"/>
                <a:ea typeface="Consolas"/>
                <a:cs typeface="Consolas"/>
                <a:sym typeface="Consolas"/>
              </a:rPr>
              <a:t>app.get(</a:t>
            </a:r>
            <a:r>
              <a:rPr lang="en">
                <a:solidFill>
                  <a:srgbClr val="B6D7A8"/>
                </a:solidFill>
                <a:latin typeface="Consolas"/>
                <a:ea typeface="Consolas"/>
                <a:cs typeface="Consolas"/>
                <a:sym typeface="Consolas"/>
              </a:rPr>
              <a:t>"/"</a:t>
            </a:r>
            <a:r>
              <a:rPr lang="en">
                <a:solidFill>
                  <a:srgbClr val="FFFFFF"/>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B4A7D6"/>
                </a:solidFill>
                <a:latin typeface="Consolas"/>
                <a:ea typeface="Consolas"/>
                <a:cs typeface="Consolas"/>
                <a:sym typeface="Consolas"/>
              </a:rPr>
              <a:t>function</a:t>
            </a:r>
            <a:r>
              <a:rPr lang="en">
                <a:solidFill>
                  <a:srgbClr val="A57800"/>
                </a:solidFill>
                <a:latin typeface="Consolas"/>
                <a:ea typeface="Consolas"/>
                <a:cs typeface="Consolas"/>
                <a:sym typeface="Consolas"/>
              </a:rPr>
              <a:t> </a:t>
            </a:r>
            <a:r>
              <a:rPr lang="en">
                <a:solidFill>
                  <a:srgbClr val="FFFFFF"/>
                </a:solidFill>
                <a:latin typeface="Consolas"/>
                <a:ea typeface="Consolas"/>
                <a:cs typeface="Consolas"/>
                <a:sym typeface="Consolas"/>
              </a:rPr>
              <a:t>(request, response)</a:t>
            </a:r>
            <a:r>
              <a:rPr lang="en">
                <a:solidFill>
                  <a:srgbClr val="839496"/>
                </a:solidFill>
                <a:latin typeface="Consolas"/>
                <a:ea typeface="Consolas"/>
                <a:cs typeface="Consolas"/>
                <a:sym typeface="Consolas"/>
              </a:rPr>
              <a:t> </a:t>
            </a:r>
            <a:r>
              <a:rPr lang="en">
                <a:solidFill>
                  <a:srgbClr val="FFFFFF"/>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FFFFFF"/>
                </a:solidFill>
                <a:latin typeface="Consolas"/>
                <a:ea typeface="Consolas"/>
                <a:cs typeface="Consolas"/>
                <a:sym typeface="Consolas"/>
              </a:rPr>
              <a:t>response.sendFile(__dirname +</a:t>
            </a:r>
            <a:r>
              <a:rPr lang="en">
                <a:solidFill>
                  <a:srgbClr val="839496"/>
                </a:solidFill>
                <a:latin typeface="Consolas"/>
                <a:ea typeface="Consolas"/>
                <a:cs typeface="Consolas"/>
                <a:sym typeface="Consolas"/>
              </a:rPr>
              <a:t> </a:t>
            </a:r>
            <a:r>
              <a:rPr lang="en">
                <a:solidFill>
                  <a:srgbClr val="B6D7A8"/>
                </a:solidFill>
                <a:latin typeface="Consolas"/>
                <a:ea typeface="Consolas"/>
                <a:cs typeface="Consolas"/>
                <a:sym typeface="Consolas"/>
              </a:rPr>
              <a:t>'/views/index.html'</a:t>
            </a:r>
            <a:r>
              <a:rPr lang="en">
                <a:solidFill>
                  <a:srgbClr val="FFFFFF"/>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p:txBody>
      </p:sp>
      <p:sp>
        <p:nvSpPr>
          <p:cNvPr id="659" name="Google Shape;659;p63"/>
          <p:cNvSpPr/>
          <p:nvPr/>
        </p:nvSpPr>
        <p:spPr>
          <a:xfrm rot="5400000">
            <a:off x="4276500" y="1640325"/>
            <a:ext cx="591000" cy="21492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3"/>
          <p:cNvSpPr txBox="1"/>
          <p:nvPr/>
        </p:nvSpPr>
        <p:spPr>
          <a:xfrm>
            <a:off x="3538800" y="2410788"/>
            <a:ext cx="2066400" cy="4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server.js</a:t>
            </a:r>
            <a:endParaRPr b="1" sz="1800">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p64"/>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How do we return quotes?</a:t>
            </a:r>
            <a:endParaRPr b="1" sz="3000">
              <a:solidFill>
                <a:srgbClr val="353535"/>
              </a:solidFill>
              <a:latin typeface="Open Sans"/>
              <a:ea typeface="Open Sans"/>
              <a:cs typeface="Open Sans"/>
              <a:sym typeface="Open Sans"/>
            </a:endParaRPr>
          </a:p>
        </p:txBody>
      </p:sp>
      <p:pic>
        <p:nvPicPr>
          <p:cNvPr id="666" name="Google Shape;666;p64"/>
          <p:cNvPicPr preferRelativeResize="0"/>
          <p:nvPr/>
        </p:nvPicPr>
        <p:blipFill rotWithShape="1">
          <a:blip r:embed="rId3">
            <a:alphaModFix/>
          </a:blip>
          <a:srcRect b="21795" l="0" r="0" t="0"/>
          <a:stretch/>
        </p:blipFill>
        <p:spPr>
          <a:xfrm>
            <a:off x="333375" y="2566100"/>
            <a:ext cx="8477250" cy="3733026"/>
          </a:xfrm>
          <a:prstGeom prst="rect">
            <a:avLst/>
          </a:prstGeom>
          <a:noFill/>
          <a:ln>
            <a:noFill/>
          </a:ln>
        </p:spPr>
      </p:pic>
      <p:sp>
        <p:nvSpPr>
          <p:cNvPr id="667" name="Google Shape;667;p64"/>
          <p:cNvSpPr txBox="1"/>
          <p:nvPr/>
        </p:nvSpPr>
        <p:spPr>
          <a:xfrm>
            <a:off x="529950" y="3012275"/>
            <a:ext cx="8280600" cy="30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11 </a:t>
            </a:r>
            <a:r>
              <a:rPr lang="en">
                <a:solidFill>
                  <a:srgbClr val="999999"/>
                </a:solidFill>
                <a:latin typeface="Consolas"/>
                <a:ea typeface="Consolas"/>
                <a:cs typeface="Consolas"/>
                <a:sym typeface="Consolas"/>
              </a:rPr>
              <a:t>// Call this function whenever someone requests the /quote path</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12 </a:t>
            </a:r>
            <a:r>
              <a:rPr lang="en">
                <a:solidFill>
                  <a:schemeClr val="lt1"/>
                </a:solidFill>
                <a:latin typeface="Consolas"/>
                <a:ea typeface="Consolas"/>
                <a:cs typeface="Consolas"/>
                <a:sym typeface="Consolas"/>
              </a:rPr>
              <a:t>app.get(</a:t>
            </a:r>
            <a:r>
              <a:rPr lang="en">
                <a:solidFill>
                  <a:srgbClr val="B6D7A8"/>
                </a:solidFill>
                <a:latin typeface="Consolas"/>
                <a:ea typeface="Consolas"/>
                <a:cs typeface="Consolas"/>
                <a:sym typeface="Consolas"/>
              </a:rPr>
              <a:t>'/quote'</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function</a:t>
            </a:r>
            <a:r>
              <a:rPr lang="en">
                <a:solidFill>
                  <a:schemeClr val="lt1"/>
                </a:solidFill>
                <a:latin typeface="Consolas"/>
                <a:ea typeface="Consolas"/>
                <a:cs typeface="Consolas"/>
                <a:sym typeface="Consolas"/>
              </a:rPr>
              <a:t>(req, res) {</a:t>
            </a:r>
            <a:endParaRPr>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13   </a:t>
            </a:r>
            <a:r>
              <a:rPr lang="en">
                <a:solidFill>
                  <a:srgbClr val="999999"/>
                </a:solidFill>
                <a:latin typeface="Consolas"/>
                <a:ea typeface="Consolas"/>
                <a:cs typeface="Consolas"/>
                <a:sym typeface="Consolas"/>
              </a:rPr>
              <a:t>// Get a random quote and pass it to the browser.</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14   </a:t>
            </a:r>
            <a:r>
              <a:rPr lang="en">
                <a:solidFill>
                  <a:schemeClr val="lt1"/>
                </a:solidFill>
                <a:latin typeface="Consolas"/>
                <a:ea typeface="Consolas"/>
                <a:cs typeface="Consolas"/>
                <a:sym typeface="Consolas"/>
              </a:rPr>
              <a:t>client.query(</a:t>
            </a:r>
            <a:r>
              <a:rPr lang="en">
                <a:solidFill>
                  <a:srgbClr val="B6D7A8"/>
                </a:solidFill>
                <a:latin typeface="Consolas"/>
                <a:ea typeface="Consolas"/>
                <a:cs typeface="Consolas"/>
                <a:sym typeface="Consolas"/>
              </a:rPr>
              <a:t>'SELECT * FROM quotes ORDER BY RANDOM() LIMIT 1'</a:t>
            </a:r>
            <a:r>
              <a:rPr lang="en">
                <a:solidFill>
                  <a:schemeClr val="lt1"/>
                </a:solidFill>
                <a:latin typeface="Consolas"/>
                <a:ea typeface="Consolas"/>
                <a:cs typeface="Consolas"/>
                <a:sym typeface="Consolas"/>
              </a:rPr>
              <a:t>)</a:t>
            </a:r>
            <a:endParaRPr>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15     </a:t>
            </a:r>
            <a:r>
              <a:rPr lang="en">
                <a:solidFill>
                  <a:schemeClr val="lt1"/>
                </a:solidFill>
                <a:latin typeface="Consolas"/>
                <a:ea typeface="Consolas"/>
                <a:cs typeface="Consolas"/>
                <a:sym typeface="Consolas"/>
              </a:rPr>
              <a:t>.then(data </a:t>
            </a:r>
            <a:r>
              <a:rPr lang="en">
                <a:solidFill>
                  <a:srgbClr val="B4A7D6"/>
                </a:solidFill>
                <a:latin typeface="Consolas"/>
                <a:ea typeface="Consolas"/>
                <a:cs typeface="Consolas"/>
                <a:sym typeface="Consolas"/>
              </a:rPr>
              <a:t>=&gt;</a:t>
            </a:r>
            <a:r>
              <a:rPr lang="en">
                <a:solidFill>
                  <a:schemeClr val="lt1"/>
                </a:solidFill>
                <a:latin typeface="Consolas"/>
                <a:ea typeface="Consolas"/>
                <a:cs typeface="Consolas"/>
                <a:sym typeface="Consolas"/>
              </a:rPr>
              <a:t> res.send(data.rows[</a:t>
            </a:r>
            <a:r>
              <a:rPr lang="en">
                <a:solidFill>
                  <a:srgbClr val="B4A7D6"/>
                </a:solidFill>
                <a:latin typeface="Consolas"/>
                <a:ea typeface="Consolas"/>
                <a:cs typeface="Consolas"/>
                <a:sym typeface="Consolas"/>
              </a:rPr>
              <a:t>0</a:t>
            </a:r>
            <a:r>
              <a:rPr lang="en">
                <a:solidFill>
                  <a:schemeClr val="lt1"/>
                </a:solidFill>
                <a:latin typeface="Consolas"/>
                <a:ea typeface="Consolas"/>
                <a:cs typeface="Consolas"/>
                <a:sym typeface="Consolas"/>
              </a:rPr>
              <a:t>]))</a:t>
            </a:r>
            <a:endParaRPr>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16     </a:t>
            </a:r>
            <a:r>
              <a:rPr lang="en">
                <a:solidFill>
                  <a:schemeClr val="lt1"/>
                </a:solidFill>
                <a:latin typeface="Consolas"/>
                <a:ea typeface="Consolas"/>
                <a:cs typeface="Consolas"/>
                <a:sym typeface="Consolas"/>
              </a:rPr>
              <a:t>.catch(err </a:t>
            </a:r>
            <a:r>
              <a:rPr lang="en">
                <a:solidFill>
                  <a:schemeClr val="lt1"/>
                </a:solidFill>
                <a:latin typeface="Consolas"/>
                <a:ea typeface="Consolas"/>
                <a:cs typeface="Consolas"/>
                <a:sym typeface="Consolas"/>
              </a:rPr>
              <a:t>=&gt;</a:t>
            </a:r>
            <a:r>
              <a:rPr lang="en">
                <a:solidFill>
                  <a:schemeClr val="lt1"/>
                </a:solidFill>
                <a:latin typeface="Consolas"/>
                <a:ea typeface="Consolas"/>
                <a:cs typeface="Consolas"/>
                <a:sym typeface="Consolas"/>
              </a:rPr>
              <a:t> res.send({ error:</a:t>
            </a:r>
            <a:r>
              <a:rPr lang="en">
                <a:solidFill>
                  <a:srgbClr val="B6D7A8"/>
                </a:solidFill>
                <a:latin typeface="Consolas"/>
                <a:ea typeface="Consolas"/>
                <a:cs typeface="Consolas"/>
                <a:sym typeface="Consolas"/>
              </a:rPr>
              <a:t> "BRB! Connecting to CockroachDB"</a:t>
            </a:r>
            <a:r>
              <a:rPr lang="en">
                <a:solidFill>
                  <a:schemeClr val="lt1"/>
                </a:solidFill>
                <a:latin typeface="Consolas"/>
                <a:ea typeface="Consolas"/>
                <a:cs typeface="Consolas"/>
                <a:sym typeface="Consolas"/>
              </a:rPr>
              <a:t> }))</a:t>
            </a:r>
            <a:endParaRPr>
              <a:solidFill>
                <a:srgbClr val="F1C23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17 </a:t>
            </a:r>
            <a:r>
              <a:rPr lang="en">
                <a:solidFill>
                  <a:schemeClr val="lt1"/>
                </a:solidFill>
                <a:latin typeface="Consolas"/>
                <a:ea typeface="Consolas"/>
                <a:cs typeface="Consolas"/>
                <a:sym typeface="Consolas"/>
              </a:rPr>
              <a:t>})</a:t>
            </a:r>
            <a:endParaRPr>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999999"/>
              </a:solidFill>
              <a:latin typeface="Consolas"/>
              <a:ea typeface="Consolas"/>
              <a:cs typeface="Consolas"/>
              <a:sym typeface="Consolas"/>
            </a:endParaRPr>
          </a:p>
        </p:txBody>
      </p:sp>
      <p:sp>
        <p:nvSpPr>
          <p:cNvPr id="668" name="Google Shape;668;p64"/>
          <p:cNvSpPr txBox="1"/>
          <p:nvPr/>
        </p:nvSpPr>
        <p:spPr>
          <a:xfrm>
            <a:off x="758550" y="1395950"/>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sz="2200">
                <a:latin typeface="Open Sans"/>
                <a:ea typeface="Open Sans"/>
                <a:cs typeface="Open Sans"/>
                <a:sym typeface="Open Sans"/>
              </a:rPr>
              <a:t>Whenever someone visits the demo website, </a:t>
            </a:r>
            <a:endParaRPr i="1" sz="2200">
              <a:latin typeface="Open Sans"/>
              <a:ea typeface="Open Sans"/>
              <a:cs typeface="Open Sans"/>
              <a:sym typeface="Open Sans"/>
            </a:endParaRPr>
          </a:p>
          <a:p>
            <a:pPr indent="0" lvl="0" marL="0" rtl="0" algn="ctr">
              <a:lnSpc>
                <a:spcPct val="115000"/>
              </a:lnSpc>
              <a:spcBef>
                <a:spcPts val="0"/>
              </a:spcBef>
              <a:spcAft>
                <a:spcPts val="0"/>
              </a:spcAft>
              <a:buNone/>
            </a:pPr>
            <a:r>
              <a:rPr i="1" lang="en" sz="2200">
                <a:latin typeface="Open Sans"/>
                <a:ea typeface="Open Sans"/>
                <a:cs typeface="Open Sans"/>
                <a:sym typeface="Open Sans"/>
              </a:rPr>
              <a:t>we run the following code to return a </a:t>
            </a:r>
            <a:r>
              <a:rPr i="1" lang="en" sz="2200">
                <a:latin typeface="Open Sans"/>
                <a:ea typeface="Open Sans"/>
                <a:cs typeface="Open Sans"/>
                <a:sym typeface="Open Sans"/>
              </a:rPr>
              <a:t>random</a:t>
            </a:r>
            <a:r>
              <a:rPr i="1" lang="en" sz="2200">
                <a:latin typeface="Open Sans"/>
                <a:ea typeface="Open Sans"/>
                <a:cs typeface="Open Sans"/>
                <a:sym typeface="Open Sans"/>
              </a:rPr>
              <a:t> </a:t>
            </a:r>
            <a:r>
              <a:rPr i="1" lang="en" sz="2200">
                <a:latin typeface="Open Sans"/>
                <a:ea typeface="Open Sans"/>
                <a:cs typeface="Open Sans"/>
                <a:sym typeface="Open Sans"/>
              </a:rPr>
              <a:t>quote</a:t>
            </a:r>
            <a:r>
              <a:rPr i="1" lang="en" sz="2200">
                <a:latin typeface="Open Sans"/>
                <a:ea typeface="Open Sans"/>
                <a:cs typeface="Open Sans"/>
                <a:sym typeface="Open Sans"/>
              </a:rPr>
              <a:t>.</a:t>
            </a:r>
            <a:endParaRPr i="1" sz="2200">
              <a:solidFill>
                <a:srgbClr val="000000"/>
              </a:solidFill>
              <a:latin typeface="Open Sans"/>
              <a:ea typeface="Open Sans"/>
              <a:cs typeface="Open Sans"/>
              <a:sym typeface="Open Sans"/>
            </a:endParaRPr>
          </a:p>
        </p:txBody>
      </p:sp>
      <p:sp>
        <p:nvSpPr>
          <p:cNvPr id="669" name="Google Shape;669;p64"/>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0" name="Google Shape;670;p64"/>
          <p:cNvSpPr/>
          <p:nvPr/>
        </p:nvSpPr>
        <p:spPr>
          <a:xfrm rot="5400000">
            <a:off x="4276500" y="1640325"/>
            <a:ext cx="591000" cy="21492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4"/>
          <p:cNvSpPr txBox="1"/>
          <p:nvPr/>
        </p:nvSpPr>
        <p:spPr>
          <a:xfrm>
            <a:off x="3538800" y="2410788"/>
            <a:ext cx="2066400" cy="4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server.js</a:t>
            </a:r>
            <a:endParaRPr b="1" sz="1800">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65"/>
          <p:cNvSpPr txBox="1"/>
          <p:nvPr>
            <p:ph type="title"/>
          </p:nvPr>
        </p:nvSpPr>
        <p:spPr>
          <a:xfrm>
            <a:off x="161550" y="8744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Next, let’s see how we connect to CockroachDB in db.js</a:t>
            </a:r>
            <a:endParaRPr b="1" sz="3000">
              <a:solidFill>
                <a:srgbClr val="353535"/>
              </a:solidFill>
              <a:latin typeface="Open Sans"/>
              <a:ea typeface="Open Sans"/>
              <a:cs typeface="Open Sans"/>
              <a:sym typeface="Open Sans"/>
            </a:endParaRPr>
          </a:p>
        </p:txBody>
      </p:sp>
      <p:sp>
        <p:nvSpPr>
          <p:cNvPr id="677" name="Google Shape;677;p65"/>
          <p:cNvSpPr txBox="1"/>
          <p:nvPr/>
        </p:nvSpPr>
        <p:spPr>
          <a:xfrm>
            <a:off x="841500" y="1869269"/>
            <a:ext cx="7461000" cy="6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latin typeface="Open Sans"/>
                <a:ea typeface="Open Sans"/>
                <a:cs typeface="Open Sans"/>
                <a:sym typeface="Open Sans"/>
              </a:rPr>
              <a:t>O</a:t>
            </a:r>
            <a:r>
              <a:rPr lang="en" sz="2200">
                <a:solidFill>
                  <a:srgbClr val="000000"/>
                </a:solidFill>
                <a:latin typeface="Open Sans"/>
                <a:ea typeface="Open Sans"/>
                <a:cs typeface="Open Sans"/>
                <a:sym typeface="Open Sans"/>
              </a:rPr>
              <a:t>pen </a:t>
            </a:r>
            <a:r>
              <a:rPr b="1" lang="en" sz="2200">
                <a:latin typeface="Consolas"/>
                <a:ea typeface="Consolas"/>
                <a:cs typeface="Consolas"/>
                <a:sym typeface="Consolas"/>
              </a:rPr>
              <a:t>db.js</a:t>
            </a:r>
            <a:r>
              <a:rPr b="1" lang="en" sz="2200">
                <a:latin typeface="Open Sans"/>
                <a:ea typeface="Open Sans"/>
                <a:cs typeface="Open Sans"/>
                <a:sym typeface="Open Sans"/>
              </a:rPr>
              <a:t> </a:t>
            </a:r>
            <a:endParaRPr b="1" sz="2200">
              <a:latin typeface="Open Sans"/>
              <a:ea typeface="Open Sans"/>
              <a:cs typeface="Open Sans"/>
              <a:sym typeface="Open Sans"/>
            </a:endParaRPr>
          </a:p>
        </p:txBody>
      </p:sp>
      <p:pic>
        <p:nvPicPr>
          <p:cNvPr id="678" name="Google Shape;678;p65"/>
          <p:cNvPicPr preferRelativeResize="0"/>
          <p:nvPr/>
        </p:nvPicPr>
        <p:blipFill rotWithShape="1">
          <a:blip r:embed="rId3">
            <a:alphaModFix/>
          </a:blip>
          <a:srcRect b="21795" l="0" r="0" t="0"/>
          <a:stretch/>
        </p:blipFill>
        <p:spPr>
          <a:xfrm>
            <a:off x="333375" y="2566100"/>
            <a:ext cx="8477250" cy="3733026"/>
          </a:xfrm>
          <a:prstGeom prst="rect">
            <a:avLst/>
          </a:prstGeom>
          <a:noFill/>
          <a:ln>
            <a:noFill/>
          </a:ln>
        </p:spPr>
      </p:pic>
      <p:sp>
        <p:nvSpPr>
          <p:cNvPr id="679" name="Google Shape;679;p65"/>
          <p:cNvSpPr txBox="1"/>
          <p:nvPr/>
        </p:nvSpPr>
        <p:spPr>
          <a:xfrm>
            <a:off x="529950" y="3088475"/>
            <a:ext cx="8511900" cy="30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01 </a:t>
            </a:r>
            <a:r>
              <a:rPr lang="en">
                <a:solidFill>
                  <a:srgbClr val="999999"/>
                </a:solidFill>
                <a:latin typeface="Consolas"/>
                <a:ea typeface="Consolas"/>
                <a:cs typeface="Consolas"/>
                <a:sym typeface="Consolas"/>
              </a:rPr>
              <a:t>// Connect to the startrek Database on a node in our CockroachDB cluster</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02 </a:t>
            </a:r>
            <a:r>
              <a:rPr lang="en">
                <a:solidFill>
                  <a:srgbClr val="B4A7D6"/>
                </a:solidFill>
                <a:latin typeface="Consolas"/>
                <a:ea typeface="Consolas"/>
                <a:cs typeface="Consolas"/>
                <a:sym typeface="Consolas"/>
              </a:rPr>
              <a:t>var</a:t>
            </a:r>
            <a:r>
              <a:rPr lang="en">
                <a:solidFill>
                  <a:srgbClr val="EAEAEA"/>
                </a:solidFill>
                <a:latin typeface="Consolas"/>
                <a:ea typeface="Consolas"/>
                <a:cs typeface="Consolas"/>
                <a:sym typeface="Consolas"/>
              </a:rPr>
              <a:t> pg = </a:t>
            </a:r>
            <a:r>
              <a:rPr lang="en">
                <a:solidFill>
                  <a:srgbClr val="B4A7D6"/>
                </a:solidFill>
                <a:latin typeface="Consolas"/>
                <a:ea typeface="Consolas"/>
                <a:cs typeface="Consolas"/>
                <a:sym typeface="Consolas"/>
              </a:rPr>
              <a:t>require</a:t>
            </a:r>
            <a:r>
              <a:rPr lang="en">
                <a:solidFill>
                  <a:srgbClr val="EAEAEA"/>
                </a:solidFill>
                <a:latin typeface="Consolas"/>
                <a:ea typeface="Consolas"/>
                <a:cs typeface="Consolas"/>
                <a:sym typeface="Consolas"/>
              </a:rPr>
              <a:t>(</a:t>
            </a:r>
            <a:r>
              <a:rPr lang="en">
                <a:solidFill>
                  <a:srgbClr val="B6D7A8"/>
                </a:solidFill>
                <a:latin typeface="Consolas"/>
                <a:ea typeface="Consolas"/>
                <a:cs typeface="Consolas"/>
                <a:sym typeface="Consolas"/>
              </a:rPr>
              <a:t>'pg'</a:t>
            </a: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03 </a:t>
            </a:r>
            <a:r>
              <a:rPr lang="en">
                <a:solidFill>
                  <a:srgbClr val="B4A7D6"/>
                </a:solidFill>
                <a:latin typeface="Consolas"/>
                <a:ea typeface="Consolas"/>
                <a:cs typeface="Consolas"/>
                <a:sym typeface="Consolas"/>
              </a:rPr>
              <a:t>var</a:t>
            </a:r>
            <a:r>
              <a:rPr lang="en">
                <a:solidFill>
                  <a:srgbClr val="EAEAEA"/>
                </a:solidFill>
                <a:latin typeface="Consolas"/>
                <a:ea typeface="Consolas"/>
                <a:cs typeface="Consolas"/>
                <a:sym typeface="Consolas"/>
              </a:rPr>
              <a:t> config = { user: </a:t>
            </a:r>
            <a:r>
              <a:rPr lang="en">
                <a:solidFill>
                  <a:srgbClr val="B6D7A8"/>
                </a:solidFill>
                <a:latin typeface="Consolas"/>
                <a:ea typeface="Consolas"/>
                <a:cs typeface="Consolas"/>
                <a:sym typeface="Consolas"/>
              </a:rPr>
              <a:t>'root'</a:t>
            </a:r>
            <a:r>
              <a:rPr lang="en">
                <a:solidFill>
                  <a:srgbClr val="EAEAEA"/>
                </a:solidFill>
                <a:latin typeface="Consolas"/>
                <a:ea typeface="Consolas"/>
                <a:cs typeface="Consolas"/>
                <a:sym typeface="Consolas"/>
              </a:rPr>
              <a:t>, database: </a:t>
            </a:r>
            <a:r>
              <a:rPr lang="en">
                <a:solidFill>
                  <a:srgbClr val="B6D7A8"/>
                </a:solidFill>
                <a:latin typeface="Consolas"/>
                <a:ea typeface="Consolas"/>
                <a:cs typeface="Consolas"/>
                <a:sym typeface="Consolas"/>
              </a:rPr>
              <a:t>'startrek'</a:t>
            </a:r>
            <a:r>
              <a:rPr lang="en">
                <a:solidFill>
                  <a:srgbClr val="EAEAEA"/>
                </a:solidFill>
                <a:latin typeface="Consolas"/>
                <a:ea typeface="Consolas"/>
                <a:cs typeface="Consolas"/>
                <a:sym typeface="Consolas"/>
              </a:rPr>
              <a:t>, port: </a:t>
            </a:r>
            <a:r>
              <a:rPr lang="en">
                <a:solidFill>
                  <a:srgbClr val="B4A7D6"/>
                </a:solidFill>
                <a:latin typeface="Consolas"/>
                <a:ea typeface="Consolas"/>
                <a:cs typeface="Consolas"/>
                <a:sym typeface="Consolas"/>
              </a:rPr>
              <a:t>26257</a:t>
            </a: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04 </a:t>
            </a:r>
            <a:r>
              <a:rPr lang="en">
                <a:solidFill>
                  <a:srgbClr val="B4A7D6"/>
                </a:solidFill>
                <a:latin typeface="Consolas"/>
                <a:ea typeface="Consolas"/>
                <a:cs typeface="Consolas"/>
                <a:sym typeface="Consolas"/>
              </a:rPr>
              <a:t>var</a:t>
            </a:r>
            <a:r>
              <a:rPr lang="en">
                <a:solidFill>
                  <a:srgbClr val="EAEAEA"/>
                </a:solidFill>
                <a:latin typeface="Consolas"/>
                <a:ea typeface="Consolas"/>
                <a:cs typeface="Consolas"/>
                <a:sym typeface="Consolas"/>
              </a:rPr>
              <a:t> db = </a:t>
            </a:r>
            <a:r>
              <a:rPr lang="en">
                <a:solidFill>
                  <a:srgbClr val="B4A7D6"/>
                </a:solidFill>
                <a:latin typeface="Consolas"/>
                <a:ea typeface="Consolas"/>
                <a:cs typeface="Consolas"/>
                <a:sym typeface="Consolas"/>
              </a:rPr>
              <a:t>new</a:t>
            </a:r>
            <a:r>
              <a:rPr lang="en">
                <a:solidFill>
                  <a:srgbClr val="EAEAEA"/>
                </a:solidFill>
                <a:latin typeface="Consolas"/>
                <a:ea typeface="Consolas"/>
                <a:cs typeface="Consolas"/>
                <a:sym typeface="Consolas"/>
              </a:rPr>
              <a:t> pg.Pool(config);</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05 </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06 </a:t>
            </a:r>
            <a:r>
              <a:rPr lang="en">
                <a:solidFill>
                  <a:srgbClr val="999999"/>
                </a:solidFill>
                <a:latin typeface="Consolas"/>
                <a:ea typeface="Consolas"/>
                <a:cs typeface="Consolas"/>
                <a:sym typeface="Consolas"/>
              </a:rPr>
              <a:t>// Log when we connect to the CockroachDB node</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07 </a:t>
            </a:r>
            <a:r>
              <a:rPr lang="en">
                <a:solidFill>
                  <a:schemeClr val="lt1"/>
                </a:solidFill>
                <a:latin typeface="Consolas"/>
                <a:ea typeface="Consolas"/>
                <a:cs typeface="Consolas"/>
                <a:sym typeface="Consolas"/>
              </a:rPr>
              <a:t>db.on(</a:t>
            </a:r>
            <a:r>
              <a:rPr lang="en">
                <a:solidFill>
                  <a:srgbClr val="B6D7A8"/>
                </a:solidFill>
                <a:latin typeface="Consolas"/>
                <a:ea typeface="Consolas"/>
                <a:cs typeface="Consolas"/>
                <a:sym typeface="Consolas"/>
              </a:rPr>
              <a:t>'connect'</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function</a:t>
            </a:r>
            <a:r>
              <a:rPr lang="en">
                <a:solidFill>
                  <a:schemeClr val="lt1"/>
                </a:solidFill>
                <a:latin typeface="Consolas"/>
                <a:ea typeface="Consolas"/>
                <a:cs typeface="Consolas"/>
                <a:sym typeface="Consolas"/>
              </a:rPr>
              <a:t>(client) { console.log(</a:t>
            </a:r>
            <a:r>
              <a:rPr lang="en">
                <a:solidFill>
                  <a:srgbClr val="B6D7A8"/>
                </a:solidFill>
                <a:latin typeface="Consolas"/>
                <a:ea typeface="Consolas"/>
                <a:cs typeface="Consolas"/>
                <a:sym typeface="Consolas"/>
              </a:rPr>
              <a:t>"Connected to CockroachDB."</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08 </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09 </a:t>
            </a:r>
            <a:r>
              <a:rPr lang="en">
                <a:solidFill>
                  <a:srgbClr val="999999"/>
                </a:solidFill>
                <a:latin typeface="Consolas"/>
                <a:ea typeface="Consolas"/>
                <a:cs typeface="Consolas"/>
                <a:sym typeface="Consolas"/>
              </a:rPr>
              <a:t>// Log any errors we encounter</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10 </a:t>
            </a:r>
            <a:r>
              <a:rPr lang="en">
                <a:solidFill>
                  <a:schemeClr val="lt1"/>
                </a:solidFill>
                <a:latin typeface="Consolas"/>
                <a:ea typeface="Consolas"/>
                <a:cs typeface="Consolas"/>
                <a:sym typeface="Consolas"/>
              </a:rPr>
              <a:t>db.on(</a:t>
            </a:r>
            <a:r>
              <a:rPr lang="en">
                <a:solidFill>
                  <a:srgbClr val="B6D7A8"/>
                </a:solidFill>
                <a:latin typeface="Consolas"/>
                <a:ea typeface="Consolas"/>
                <a:cs typeface="Consolas"/>
                <a:sym typeface="Consolas"/>
              </a:rPr>
              <a:t>'error'</a:t>
            </a:r>
            <a:r>
              <a:rPr lang="en">
                <a:solidFill>
                  <a:schemeClr val="lt1"/>
                </a:solidFill>
                <a:latin typeface="Consolas"/>
                <a:ea typeface="Consolas"/>
                <a:cs typeface="Consolas"/>
                <a:sym typeface="Consolas"/>
              </a:rPr>
              <a:t>, </a:t>
            </a:r>
            <a:r>
              <a:rPr lang="en">
                <a:solidFill>
                  <a:srgbClr val="B4A7D6"/>
                </a:solidFill>
                <a:latin typeface="Consolas"/>
                <a:ea typeface="Consolas"/>
                <a:cs typeface="Consolas"/>
                <a:sym typeface="Consolas"/>
              </a:rPr>
              <a:t>function</a:t>
            </a:r>
            <a:r>
              <a:rPr lang="en">
                <a:solidFill>
                  <a:schemeClr val="lt1"/>
                </a:solidFill>
                <a:latin typeface="Consolas"/>
                <a:ea typeface="Consolas"/>
                <a:cs typeface="Consolas"/>
                <a:sym typeface="Consolas"/>
              </a:rPr>
              <a:t>(e) { console.error(</a:t>
            </a:r>
            <a:r>
              <a:rPr lang="en">
                <a:solidFill>
                  <a:srgbClr val="B6D7A8"/>
                </a:solidFill>
                <a:latin typeface="Consolas"/>
                <a:ea typeface="Consolas"/>
                <a:cs typeface="Consolas"/>
                <a:sym typeface="Consolas"/>
              </a:rPr>
              <a:t>"Err connecting to CockroachDB."</a:t>
            </a:r>
            <a:r>
              <a:rPr lang="en">
                <a:solidFill>
                  <a:schemeClr val="lt1"/>
                </a:solidFill>
                <a:latin typeface="Consolas"/>
                <a:ea typeface="Consolas"/>
                <a:cs typeface="Consolas"/>
                <a:sym typeface="Consolas"/>
              </a:rPr>
              <a:t>) })</a:t>
            </a:r>
            <a:endParaRPr>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11 </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12 </a:t>
            </a:r>
            <a:r>
              <a:rPr lang="en">
                <a:solidFill>
                  <a:srgbClr val="999999"/>
                </a:solidFill>
                <a:latin typeface="Consolas"/>
                <a:ea typeface="Consolas"/>
                <a:cs typeface="Consolas"/>
                <a:sym typeface="Consolas"/>
              </a:rPr>
              <a:t>// Export the database connection so anyone can use it</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13 </a:t>
            </a:r>
            <a:r>
              <a:rPr lang="en">
                <a:solidFill>
                  <a:srgbClr val="B4A7D6"/>
                </a:solidFill>
                <a:latin typeface="Consolas"/>
                <a:ea typeface="Consolas"/>
                <a:cs typeface="Consolas"/>
                <a:sym typeface="Consolas"/>
              </a:rPr>
              <a:t>module</a:t>
            </a:r>
            <a:r>
              <a:rPr lang="en">
                <a:solidFill>
                  <a:schemeClr val="lt1"/>
                </a:solidFill>
                <a:latin typeface="Consolas"/>
                <a:ea typeface="Consolas"/>
                <a:cs typeface="Consolas"/>
                <a:sym typeface="Consolas"/>
              </a:rPr>
              <a:t>.exports = db;</a:t>
            </a:r>
            <a:endParaRPr>
              <a:solidFill>
                <a:schemeClr val="lt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999999"/>
              </a:solidFill>
              <a:latin typeface="Consolas"/>
              <a:ea typeface="Consolas"/>
              <a:cs typeface="Consolas"/>
              <a:sym typeface="Consolas"/>
            </a:endParaRPr>
          </a:p>
        </p:txBody>
      </p:sp>
      <p:sp>
        <p:nvSpPr>
          <p:cNvPr id="680" name="Google Shape;680;p65"/>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1" name="Google Shape;681;p65"/>
          <p:cNvSpPr/>
          <p:nvPr/>
        </p:nvSpPr>
        <p:spPr>
          <a:xfrm rot="5400000">
            <a:off x="4276500" y="1640325"/>
            <a:ext cx="591000" cy="21492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5"/>
          <p:cNvSpPr txBox="1"/>
          <p:nvPr/>
        </p:nvSpPr>
        <p:spPr>
          <a:xfrm>
            <a:off x="3538800" y="2410788"/>
            <a:ext cx="2066400" cy="4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db.js</a:t>
            </a:r>
            <a:endParaRPr b="1" sz="1800">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66"/>
          <p:cNvSpPr txBox="1"/>
          <p:nvPr>
            <p:ph type="title"/>
          </p:nvPr>
        </p:nvSpPr>
        <p:spPr>
          <a:xfrm>
            <a:off x="161550" y="64580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Run the application.</a:t>
            </a:r>
            <a:endParaRPr b="1" sz="3000">
              <a:solidFill>
                <a:srgbClr val="353535"/>
              </a:solidFill>
              <a:latin typeface="Open Sans"/>
              <a:ea typeface="Open Sans"/>
              <a:cs typeface="Open Sans"/>
              <a:sym typeface="Open Sans"/>
            </a:endParaRPr>
          </a:p>
        </p:txBody>
      </p:sp>
      <p:sp>
        <p:nvSpPr>
          <p:cNvPr id="688" name="Google Shape;688;p66"/>
          <p:cNvSpPr txBox="1"/>
          <p:nvPr/>
        </p:nvSpPr>
        <p:spPr>
          <a:xfrm>
            <a:off x="453750" y="1472150"/>
            <a:ext cx="8446200" cy="90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Click the </a:t>
            </a:r>
            <a:r>
              <a:rPr b="1" lang="en" sz="2200">
                <a:solidFill>
                  <a:schemeClr val="dk1"/>
                </a:solidFill>
                <a:latin typeface="Open Sans"/>
                <a:ea typeface="Open Sans"/>
                <a:cs typeface="Open Sans"/>
                <a:sym typeface="Open Sans"/>
              </a:rPr>
              <a:t>Show</a:t>
            </a:r>
            <a:r>
              <a:rPr lang="en" sz="2200">
                <a:solidFill>
                  <a:schemeClr val="dk1"/>
                </a:solidFill>
                <a:latin typeface="Open Sans"/>
                <a:ea typeface="Open Sans"/>
                <a:cs typeface="Open Sans"/>
                <a:sym typeface="Open Sans"/>
              </a:rPr>
              <a:t> button in your Glitch file browser tab as before.</a:t>
            </a:r>
            <a:endParaRPr b="1" sz="2200">
              <a:solidFill>
                <a:schemeClr val="dk1"/>
              </a:solidFill>
              <a:latin typeface="Open Sans"/>
              <a:ea typeface="Open Sans"/>
              <a:cs typeface="Open Sans"/>
              <a:sym typeface="Open Sans"/>
            </a:endParaRPr>
          </a:p>
        </p:txBody>
      </p:sp>
      <p:pic>
        <p:nvPicPr>
          <p:cNvPr id="689" name="Google Shape;689;p66"/>
          <p:cNvPicPr preferRelativeResize="0"/>
          <p:nvPr/>
        </p:nvPicPr>
        <p:blipFill>
          <a:blip r:embed="rId3">
            <a:alphaModFix/>
          </a:blip>
          <a:stretch>
            <a:fillRect/>
          </a:stretch>
        </p:blipFill>
        <p:spPr>
          <a:xfrm>
            <a:off x="2507800" y="2270550"/>
            <a:ext cx="4128402" cy="4019350"/>
          </a:xfrm>
          <a:prstGeom prst="rect">
            <a:avLst/>
          </a:prstGeom>
          <a:noFill/>
          <a:ln cap="flat" cmpd="sng" w="9525">
            <a:solidFill>
              <a:schemeClr val="dk2"/>
            </a:solidFill>
            <a:prstDash val="solid"/>
            <a:round/>
            <a:headEnd len="sm" w="sm" type="none"/>
            <a:tailEnd len="sm" w="sm" type="none"/>
          </a:ln>
        </p:spPr>
      </p:pic>
      <p:sp>
        <p:nvSpPr>
          <p:cNvPr id="690" name="Google Shape;690;p66"/>
          <p:cNvSpPr/>
          <p:nvPr/>
        </p:nvSpPr>
        <p:spPr>
          <a:xfrm>
            <a:off x="3672825" y="2854900"/>
            <a:ext cx="1029900" cy="3000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1" name="Google Shape;691;p66"/>
          <p:cNvCxnSpPr>
            <a:stCxn id="690" idx="3"/>
          </p:cNvCxnSpPr>
          <p:nvPr/>
        </p:nvCxnSpPr>
        <p:spPr>
          <a:xfrm flipH="1" rot="10800000">
            <a:off x="4702725" y="2959300"/>
            <a:ext cx="3129300" cy="45600"/>
          </a:xfrm>
          <a:prstGeom prst="straightConnector1">
            <a:avLst/>
          </a:prstGeom>
          <a:noFill/>
          <a:ln cap="flat" cmpd="sng" w="38100">
            <a:solidFill>
              <a:srgbClr val="FF0000"/>
            </a:solidFill>
            <a:prstDash val="solid"/>
            <a:round/>
            <a:headEnd len="med" w="med" type="stealth"/>
            <a:tailEnd len="med" w="med" type="none"/>
          </a:ln>
        </p:spPr>
      </p:cxnSp>
      <p:sp>
        <p:nvSpPr>
          <p:cNvPr id="692" name="Google Shape;692;p66"/>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pic>
        <p:nvPicPr>
          <p:cNvPr id="697" name="Google Shape;697;p67"/>
          <p:cNvPicPr preferRelativeResize="0"/>
          <p:nvPr/>
        </p:nvPicPr>
        <p:blipFill>
          <a:blip r:embed="rId3">
            <a:alphaModFix/>
          </a:blip>
          <a:stretch>
            <a:fillRect/>
          </a:stretch>
        </p:blipFill>
        <p:spPr>
          <a:xfrm>
            <a:off x="1302925" y="3927878"/>
            <a:ext cx="390525" cy="228600"/>
          </a:xfrm>
          <a:prstGeom prst="rect">
            <a:avLst/>
          </a:prstGeom>
          <a:noFill/>
          <a:ln>
            <a:noFill/>
          </a:ln>
        </p:spPr>
      </p:pic>
      <p:sp>
        <p:nvSpPr>
          <p:cNvPr id="698" name="Google Shape;698;p67"/>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161550" y="8615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353535"/>
                </a:solidFill>
                <a:latin typeface="Open Sans"/>
                <a:ea typeface="Open Sans"/>
                <a:cs typeface="Open Sans"/>
                <a:sym typeface="Open Sans"/>
              </a:rPr>
              <a:t>Why does this</a:t>
            </a:r>
            <a:r>
              <a:rPr b="1" lang="en" sz="3600">
                <a:solidFill>
                  <a:srgbClr val="353535"/>
                </a:solidFill>
                <a:latin typeface="Open Sans"/>
                <a:ea typeface="Open Sans"/>
                <a:cs typeface="Open Sans"/>
                <a:sym typeface="Open Sans"/>
              </a:rPr>
              <a:t> </a:t>
            </a:r>
            <a:r>
              <a:rPr b="1" lang="en" sz="3600">
                <a:solidFill>
                  <a:srgbClr val="5EA5E5"/>
                </a:solidFill>
                <a:latin typeface="Open Sans"/>
                <a:ea typeface="Open Sans"/>
                <a:cs typeface="Open Sans"/>
                <a:sym typeface="Open Sans"/>
              </a:rPr>
              <a:t>matter</a:t>
            </a:r>
            <a:r>
              <a:rPr b="1" lang="en" sz="3600">
                <a:solidFill>
                  <a:srgbClr val="353535"/>
                </a:solidFill>
                <a:latin typeface="Open Sans"/>
                <a:ea typeface="Open Sans"/>
                <a:cs typeface="Open Sans"/>
                <a:sym typeface="Open Sans"/>
              </a:rPr>
              <a:t>?</a:t>
            </a:r>
            <a:endParaRPr b="1" sz="3600">
              <a:solidFill>
                <a:srgbClr val="353535"/>
              </a:solidFill>
              <a:latin typeface="Open Sans"/>
              <a:ea typeface="Open Sans"/>
              <a:cs typeface="Open Sans"/>
              <a:sym typeface="Open Sans"/>
            </a:endParaRPr>
          </a:p>
        </p:txBody>
      </p:sp>
      <p:sp>
        <p:nvSpPr>
          <p:cNvPr id="180" name="Google Shape;180;p23"/>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1" name="Google Shape;181;p23"/>
          <p:cNvSpPr/>
          <p:nvPr/>
        </p:nvSpPr>
        <p:spPr>
          <a:xfrm>
            <a:off x="876675" y="20815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82" name="Google Shape;182;p23"/>
          <p:cNvSpPr/>
          <p:nvPr/>
        </p:nvSpPr>
        <p:spPr>
          <a:xfrm>
            <a:off x="876675" y="336675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83" name="Google Shape;183;p23"/>
          <p:cNvSpPr/>
          <p:nvPr/>
        </p:nvSpPr>
        <p:spPr>
          <a:xfrm>
            <a:off x="876675" y="46519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84" name="Google Shape;184;p23"/>
          <p:cNvSpPr txBox="1"/>
          <p:nvPr/>
        </p:nvSpPr>
        <p:spPr>
          <a:xfrm>
            <a:off x="1714725" y="1983275"/>
            <a:ext cx="65526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Successful apps need to grow without breaking/slowing. This is called </a:t>
            </a:r>
            <a:r>
              <a:rPr b="1" lang="en" sz="2400">
                <a:solidFill>
                  <a:srgbClr val="353535"/>
                </a:solidFill>
                <a:latin typeface="Open Sans"/>
                <a:ea typeface="Open Sans"/>
                <a:cs typeface="Open Sans"/>
                <a:sym typeface="Open Sans"/>
              </a:rPr>
              <a:t>scaling</a:t>
            </a:r>
            <a:r>
              <a:rPr lang="en" sz="2400">
                <a:solidFill>
                  <a:srgbClr val="353535"/>
                </a:solidFill>
                <a:latin typeface="Open Sans"/>
                <a:ea typeface="Open Sans"/>
                <a:cs typeface="Open Sans"/>
                <a:sym typeface="Open Sans"/>
              </a:rPr>
              <a:t>.</a:t>
            </a:r>
            <a:endParaRPr sz="2400">
              <a:solidFill>
                <a:srgbClr val="353535"/>
              </a:solidFill>
              <a:latin typeface="Open Sans"/>
              <a:ea typeface="Open Sans"/>
              <a:cs typeface="Open Sans"/>
              <a:sym typeface="Open Sans"/>
            </a:endParaRPr>
          </a:p>
        </p:txBody>
      </p:sp>
      <p:sp>
        <p:nvSpPr>
          <p:cNvPr id="185" name="Google Shape;185;p23"/>
          <p:cNvSpPr txBox="1"/>
          <p:nvPr/>
        </p:nvSpPr>
        <p:spPr>
          <a:xfrm>
            <a:off x="1714725" y="3268500"/>
            <a:ext cx="65526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Scaling requires careful design of the stateful (data) part of your app.</a:t>
            </a:r>
            <a:endParaRPr sz="2400">
              <a:solidFill>
                <a:srgbClr val="353535"/>
              </a:solidFill>
              <a:latin typeface="Open Sans"/>
              <a:ea typeface="Open Sans"/>
              <a:cs typeface="Open Sans"/>
              <a:sym typeface="Open Sans"/>
            </a:endParaRPr>
          </a:p>
        </p:txBody>
      </p:sp>
      <p:sp>
        <p:nvSpPr>
          <p:cNvPr id="186" name="Google Shape;186;p23"/>
          <p:cNvSpPr txBox="1"/>
          <p:nvPr/>
        </p:nvSpPr>
        <p:spPr>
          <a:xfrm>
            <a:off x="1714725" y="4553725"/>
            <a:ext cx="65526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Planning for scale helps you make better decisions earlier.</a:t>
            </a:r>
            <a:endParaRPr sz="2400">
              <a:solidFill>
                <a:srgbClr val="353535"/>
              </a:solidFill>
              <a:latin typeface="Open Sans"/>
              <a:ea typeface="Open Sans"/>
              <a:cs typeface="Open Sans"/>
              <a:sym typeface="Open Sans"/>
            </a:endParaRPr>
          </a:p>
        </p:txBody>
      </p:sp>
      <p:sp>
        <p:nvSpPr>
          <p:cNvPr id="187" name="Google Shape;187;p23"/>
          <p:cNvSpPr/>
          <p:nvPr/>
        </p:nvSpPr>
        <p:spPr>
          <a:xfrm>
            <a:off x="876675" y="58582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4</a:t>
            </a:r>
            <a:endParaRPr sz="2600">
              <a:solidFill>
                <a:srgbClr val="EAEAEA"/>
              </a:solidFill>
              <a:latin typeface="Open Sans ExtraBold"/>
              <a:ea typeface="Open Sans ExtraBold"/>
              <a:cs typeface="Open Sans ExtraBold"/>
              <a:sym typeface="Open Sans ExtraBold"/>
            </a:endParaRPr>
          </a:p>
        </p:txBody>
      </p:sp>
      <p:sp>
        <p:nvSpPr>
          <p:cNvPr id="188" name="Google Shape;188;p23"/>
          <p:cNvSpPr txBox="1"/>
          <p:nvPr/>
        </p:nvSpPr>
        <p:spPr>
          <a:xfrm>
            <a:off x="1714725" y="5760000"/>
            <a:ext cx="65526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Employers want to hire engineers who can build for scale.</a:t>
            </a:r>
            <a:endParaRPr sz="2400">
              <a:solidFill>
                <a:srgbClr val="353535"/>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68"/>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Let’s add a 2nd Node to our Cluster.</a:t>
            </a:r>
            <a:endParaRPr b="1" sz="3000">
              <a:solidFill>
                <a:srgbClr val="353535"/>
              </a:solidFill>
              <a:latin typeface="Open Sans"/>
              <a:ea typeface="Open Sans"/>
              <a:cs typeface="Open Sans"/>
              <a:sym typeface="Open Sans"/>
            </a:endParaRPr>
          </a:p>
        </p:txBody>
      </p:sp>
      <p:pic>
        <p:nvPicPr>
          <p:cNvPr id="704" name="Google Shape;704;p68"/>
          <p:cNvPicPr preferRelativeResize="0"/>
          <p:nvPr/>
        </p:nvPicPr>
        <p:blipFill rotWithShape="1">
          <a:blip r:embed="rId3">
            <a:alphaModFix/>
          </a:blip>
          <a:srcRect b="21795" l="0" r="0" t="0"/>
          <a:stretch/>
        </p:blipFill>
        <p:spPr>
          <a:xfrm>
            <a:off x="333375" y="2413575"/>
            <a:ext cx="8477250" cy="4035300"/>
          </a:xfrm>
          <a:prstGeom prst="rect">
            <a:avLst/>
          </a:prstGeom>
          <a:noFill/>
          <a:ln>
            <a:noFill/>
          </a:ln>
        </p:spPr>
      </p:pic>
      <p:sp>
        <p:nvSpPr>
          <p:cNvPr id="705" name="Google Shape;705;p68"/>
          <p:cNvSpPr txBox="1"/>
          <p:nvPr/>
        </p:nvSpPr>
        <p:spPr>
          <a:xfrm>
            <a:off x="453775" y="2693275"/>
            <a:ext cx="8355000" cy="34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1C232"/>
                </a:solidFill>
                <a:latin typeface="Consolas"/>
                <a:ea typeface="Consolas"/>
                <a:cs typeface="Consolas"/>
                <a:sym typeface="Consolas"/>
              </a:rPr>
              <a:t>$ </a:t>
            </a:r>
            <a:r>
              <a:rPr lang="en">
                <a:solidFill>
                  <a:srgbClr val="F1C232"/>
                </a:solidFill>
                <a:latin typeface="Consolas"/>
                <a:ea typeface="Consolas"/>
                <a:cs typeface="Consolas"/>
                <a:sym typeface="Consolas"/>
              </a:rPr>
              <a:t>cockroach</a:t>
            </a:r>
            <a:r>
              <a:rPr lang="en">
                <a:solidFill>
                  <a:srgbClr val="F1C232"/>
                </a:solidFill>
                <a:latin typeface="Consolas"/>
                <a:ea typeface="Consolas"/>
                <a:cs typeface="Consolas"/>
                <a:sym typeface="Consolas"/>
              </a:rPr>
              <a:t> start --insecure --host=localhost --background --join=localhost:26257 </a:t>
            </a:r>
            <a:endParaRPr>
              <a:solidFill>
                <a:srgbClr val="F1C232"/>
              </a:solidFill>
              <a:latin typeface="Consolas"/>
              <a:ea typeface="Consolas"/>
              <a:cs typeface="Consolas"/>
              <a:sym typeface="Consolas"/>
            </a:endParaRPr>
          </a:p>
          <a:p>
            <a:pPr indent="0" lvl="0" marL="0" rtl="0" algn="l">
              <a:spcBef>
                <a:spcPts val="0"/>
              </a:spcBef>
              <a:spcAft>
                <a:spcPts val="0"/>
              </a:spcAft>
              <a:buNone/>
            </a:pPr>
            <a:r>
              <a:rPr lang="en">
                <a:solidFill>
                  <a:srgbClr val="F1C232"/>
                </a:solidFill>
                <a:latin typeface="Consolas"/>
                <a:ea typeface="Consolas"/>
                <a:cs typeface="Consolas"/>
                <a:sym typeface="Consolas"/>
              </a:rPr>
              <a:t> --store=mlh-node2 --port=26258 --http-port=8081</a:t>
            </a:r>
            <a:endParaRPr>
              <a:solidFill>
                <a:srgbClr val="F1C232"/>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WARNING: RUNNING IN INSECURE MODE!</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More Warnings</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CockroachDB node starting at 2017-11-02 18:26:28.771325 +0000 UTC (took 1.2s)</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build:      CCL v1.1.0 @ 2017/10/18 08:14:16 (go1.9.1)</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admin:      http://localhost:8081</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sql:        postgresql://root@localhost:26258?application_name=cockroach&amp;sslmode=disable</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logs:       /Users/majorleaguehacking/Downloads/mlh-localhost-cockroachdb-master/mlh-node2/logs</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a:t>
            </a:r>
            <a:endParaRPr>
              <a:solidFill>
                <a:srgbClr val="F1C232"/>
              </a:solidFill>
              <a:latin typeface="Consolas"/>
              <a:ea typeface="Consolas"/>
              <a:cs typeface="Consolas"/>
              <a:sym typeface="Consolas"/>
            </a:endParaRPr>
          </a:p>
        </p:txBody>
      </p:sp>
      <p:sp>
        <p:nvSpPr>
          <p:cNvPr id="706" name="Google Shape;706;p68"/>
          <p:cNvSpPr txBox="1"/>
          <p:nvPr/>
        </p:nvSpPr>
        <p:spPr>
          <a:xfrm>
            <a:off x="758550" y="1360800"/>
            <a:ext cx="7626900" cy="90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To add another node, we need to tell it which cluster to join and specify an open set of ports. </a:t>
            </a:r>
            <a:endParaRPr sz="2200">
              <a:solidFill>
                <a:schemeClr val="dk1"/>
              </a:solidFill>
              <a:latin typeface="Open Sans"/>
              <a:ea typeface="Open Sans"/>
              <a:cs typeface="Open Sans"/>
              <a:sym typeface="Open Sans"/>
            </a:endParaRPr>
          </a:p>
        </p:txBody>
      </p:sp>
      <p:sp>
        <p:nvSpPr>
          <p:cNvPr id="707" name="Google Shape;707;p68"/>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69"/>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And a 3rd Node.</a:t>
            </a:r>
            <a:endParaRPr b="1" sz="3000">
              <a:solidFill>
                <a:srgbClr val="353535"/>
              </a:solidFill>
              <a:latin typeface="Open Sans"/>
              <a:ea typeface="Open Sans"/>
              <a:cs typeface="Open Sans"/>
              <a:sym typeface="Open Sans"/>
            </a:endParaRPr>
          </a:p>
        </p:txBody>
      </p:sp>
      <p:pic>
        <p:nvPicPr>
          <p:cNvPr id="713" name="Google Shape;713;p69"/>
          <p:cNvPicPr preferRelativeResize="0"/>
          <p:nvPr/>
        </p:nvPicPr>
        <p:blipFill rotWithShape="1">
          <a:blip r:embed="rId3">
            <a:alphaModFix/>
          </a:blip>
          <a:srcRect b="21795" l="0" r="0" t="0"/>
          <a:stretch/>
        </p:blipFill>
        <p:spPr>
          <a:xfrm>
            <a:off x="333375" y="2321850"/>
            <a:ext cx="8477250" cy="4457850"/>
          </a:xfrm>
          <a:prstGeom prst="rect">
            <a:avLst/>
          </a:prstGeom>
          <a:noFill/>
          <a:ln>
            <a:noFill/>
          </a:ln>
        </p:spPr>
      </p:pic>
      <p:sp>
        <p:nvSpPr>
          <p:cNvPr id="714" name="Google Shape;714;p69"/>
          <p:cNvSpPr txBox="1"/>
          <p:nvPr/>
        </p:nvSpPr>
        <p:spPr>
          <a:xfrm>
            <a:off x="394500" y="2631625"/>
            <a:ext cx="8355000" cy="39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1C232"/>
                </a:solidFill>
                <a:latin typeface="Consolas"/>
                <a:ea typeface="Consolas"/>
                <a:cs typeface="Consolas"/>
                <a:sym typeface="Consolas"/>
              </a:rPr>
              <a:t>$ </a:t>
            </a:r>
            <a:r>
              <a:rPr lang="en">
                <a:solidFill>
                  <a:srgbClr val="F1C232"/>
                </a:solidFill>
                <a:latin typeface="Consolas"/>
                <a:ea typeface="Consolas"/>
                <a:cs typeface="Consolas"/>
                <a:sym typeface="Consolas"/>
              </a:rPr>
              <a:t>cockroach</a:t>
            </a:r>
            <a:r>
              <a:rPr lang="en">
                <a:solidFill>
                  <a:srgbClr val="F1C232"/>
                </a:solidFill>
                <a:latin typeface="Consolas"/>
                <a:ea typeface="Consolas"/>
                <a:cs typeface="Consolas"/>
                <a:sym typeface="Consolas"/>
              </a:rPr>
              <a:t> start --insecure --host=localhost --background --join=localhost:26257 </a:t>
            </a:r>
            <a:endParaRPr>
              <a:solidFill>
                <a:srgbClr val="F1C232"/>
              </a:solidFill>
              <a:latin typeface="Consolas"/>
              <a:ea typeface="Consolas"/>
              <a:cs typeface="Consolas"/>
              <a:sym typeface="Consolas"/>
            </a:endParaRPr>
          </a:p>
          <a:p>
            <a:pPr indent="0" lvl="0" marL="0" rtl="0" algn="l">
              <a:spcBef>
                <a:spcPts val="0"/>
              </a:spcBef>
              <a:spcAft>
                <a:spcPts val="0"/>
              </a:spcAft>
              <a:buNone/>
            </a:pPr>
            <a:r>
              <a:rPr lang="en">
                <a:solidFill>
                  <a:srgbClr val="F1C232"/>
                </a:solidFill>
                <a:latin typeface="Consolas"/>
                <a:ea typeface="Consolas"/>
                <a:cs typeface="Consolas"/>
                <a:sym typeface="Consolas"/>
              </a:rPr>
              <a:t>  --store=mlh-node3 --port=26259 --http-port=8082</a:t>
            </a:r>
            <a:endParaRPr>
              <a:solidFill>
                <a:srgbClr val="F1C232"/>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F1C23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WARNING: RUNNING IN INSECURE MODE!</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More Warnings</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CockroachDB node starting at 2017-11-02 18:28:15.597333 +0000 UTC (took 1.2s)</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build:      CCL v1.1.0 @ 2017/10/18 08:14:16 (go1.9.1)</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admin:      http://localhost:8082</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sql:        postgresql://root@localhost:26259?application_name=cockroach&amp;sslmode=disable</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logs:       /Users/majorleaguehacking/Downloads/mlh-localhost-cockroachdb-master/mlh-node3/logs</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endParaRPr>
              <a:solidFill>
                <a:srgbClr val="F1C232"/>
              </a:solidFill>
              <a:latin typeface="Consolas"/>
              <a:ea typeface="Consolas"/>
              <a:cs typeface="Consolas"/>
              <a:sym typeface="Consolas"/>
            </a:endParaRPr>
          </a:p>
        </p:txBody>
      </p:sp>
      <p:sp>
        <p:nvSpPr>
          <p:cNvPr id="715" name="Google Shape;715;p69"/>
          <p:cNvSpPr txBox="1"/>
          <p:nvPr/>
        </p:nvSpPr>
        <p:spPr>
          <a:xfrm>
            <a:off x="758550" y="1329750"/>
            <a:ext cx="7626900" cy="83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Just change “node2” to “node3” and increment the </a:t>
            </a:r>
            <a:r>
              <a:rPr lang="en" sz="2200">
                <a:solidFill>
                  <a:schemeClr val="dk1"/>
                </a:solidFill>
                <a:latin typeface="Open Sans"/>
                <a:ea typeface="Open Sans"/>
                <a:cs typeface="Open Sans"/>
                <a:sym typeface="Open Sans"/>
              </a:rPr>
              <a:t>ports</a:t>
            </a:r>
            <a:r>
              <a:rPr lang="en" sz="2200">
                <a:solidFill>
                  <a:schemeClr val="dk1"/>
                </a:solidFill>
                <a:latin typeface="Open Sans"/>
                <a:ea typeface="Open Sans"/>
                <a:cs typeface="Open Sans"/>
                <a:sym typeface="Open Sans"/>
              </a:rPr>
              <a:t> by one.  Make sure the cluster stays the same though.</a:t>
            </a:r>
            <a:endParaRPr sz="2200">
              <a:solidFill>
                <a:schemeClr val="dk1"/>
              </a:solidFill>
              <a:latin typeface="Open Sans"/>
              <a:ea typeface="Open Sans"/>
              <a:cs typeface="Open Sans"/>
              <a:sym typeface="Open Sans"/>
            </a:endParaRPr>
          </a:p>
        </p:txBody>
      </p:sp>
      <p:sp>
        <p:nvSpPr>
          <p:cNvPr id="716" name="Google Shape;716;p69"/>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pic>
        <p:nvPicPr>
          <p:cNvPr id="721" name="Google Shape;721;p70"/>
          <p:cNvPicPr preferRelativeResize="0"/>
          <p:nvPr/>
        </p:nvPicPr>
        <p:blipFill rotWithShape="1">
          <a:blip r:embed="rId3">
            <a:alphaModFix/>
          </a:blip>
          <a:srcRect b="21795" l="0" r="0" t="0"/>
          <a:stretch/>
        </p:blipFill>
        <p:spPr>
          <a:xfrm>
            <a:off x="333375" y="1750100"/>
            <a:ext cx="8477250" cy="4940050"/>
          </a:xfrm>
          <a:prstGeom prst="rect">
            <a:avLst/>
          </a:prstGeom>
          <a:noFill/>
          <a:ln>
            <a:noFill/>
          </a:ln>
        </p:spPr>
      </p:pic>
      <p:sp>
        <p:nvSpPr>
          <p:cNvPr id="722" name="Google Shape;722;p70"/>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You should see 3 Nodes listed.</a:t>
            </a:r>
            <a:endParaRPr b="1" sz="3000">
              <a:solidFill>
                <a:srgbClr val="353535"/>
              </a:solidFill>
              <a:latin typeface="Open Sans"/>
              <a:ea typeface="Open Sans"/>
              <a:cs typeface="Open Sans"/>
              <a:sym typeface="Open Sans"/>
            </a:endParaRPr>
          </a:p>
        </p:txBody>
      </p:sp>
      <p:sp>
        <p:nvSpPr>
          <p:cNvPr id="723" name="Google Shape;723;p70"/>
          <p:cNvSpPr txBox="1"/>
          <p:nvPr/>
        </p:nvSpPr>
        <p:spPr>
          <a:xfrm>
            <a:off x="409500" y="2144875"/>
            <a:ext cx="8325000" cy="48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1C232"/>
                </a:solidFill>
                <a:latin typeface="Consolas"/>
                <a:ea typeface="Consolas"/>
                <a:cs typeface="Consolas"/>
                <a:sym typeface="Consolas"/>
              </a:rPr>
              <a:t>$ </a:t>
            </a:r>
            <a:r>
              <a:rPr lang="en">
                <a:solidFill>
                  <a:srgbClr val="F1C232"/>
                </a:solidFill>
                <a:latin typeface="Consolas"/>
                <a:ea typeface="Consolas"/>
                <a:cs typeface="Consolas"/>
                <a:sym typeface="Consolas"/>
              </a:rPr>
              <a:t>cockroach</a:t>
            </a:r>
            <a:r>
              <a:rPr lang="en">
                <a:solidFill>
                  <a:srgbClr val="F1C232"/>
                </a:solidFill>
                <a:latin typeface="Consolas"/>
                <a:ea typeface="Consolas"/>
                <a:cs typeface="Consolas"/>
                <a:sym typeface="Consolas"/>
              </a:rPr>
              <a:t> node ls --insecure</a:t>
            </a:r>
            <a:endParaRPr>
              <a:solidFill>
                <a:srgbClr val="F1C23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 id |</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  1 |</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  2 |</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  3 |</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(3 rows)</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 cockroach node status --insecure</a:t>
            </a:r>
            <a:endParaRPr>
              <a:solidFill>
                <a:srgbClr val="F1C23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F1C23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FFFFFF"/>
                </a:solidFill>
                <a:latin typeface="Consolas"/>
                <a:ea typeface="Consolas"/>
                <a:cs typeface="Consolas"/>
                <a:sym typeface="Consolas"/>
              </a:rPr>
              <a:t>| id | 	address 	    | build  | 	updated_at       | 	started_at     | is_live |</a:t>
            </a:r>
            <a:endParaRPr sz="13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FFFFFF"/>
                </a:solidFill>
                <a:latin typeface="Consolas"/>
                <a:ea typeface="Consolas"/>
                <a:cs typeface="Consolas"/>
                <a:sym typeface="Consolas"/>
              </a:rPr>
              <a:t>|  1 | localhost:26257 | v2.0.3 | 2018-06-19 16:39:33 | 2018-06-19 16:31:13 | true    |</a:t>
            </a:r>
            <a:endParaRPr sz="13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FFFFFF"/>
                </a:solidFill>
                <a:latin typeface="Consolas"/>
                <a:ea typeface="Consolas"/>
                <a:cs typeface="Consolas"/>
                <a:sym typeface="Consolas"/>
              </a:rPr>
              <a:t>|  2 | localhost:26258 | v2.0.3 | 2018-06-19 16:39:33 | 2018-06-19 16:35:43 | true    |</a:t>
            </a:r>
            <a:endParaRPr sz="13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FFFFFF"/>
                </a:solidFill>
                <a:latin typeface="Consolas"/>
                <a:ea typeface="Consolas"/>
                <a:cs typeface="Consolas"/>
                <a:sym typeface="Consolas"/>
              </a:rPr>
              <a:t>|  3 | localhost:26259 | v2.0.3 | 2018-06-19 16:39:31 | 2018-06-19 16:37:01 | true    |</a:t>
            </a:r>
            <a:endParaRPr sz="13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p:txBody>
      </p:sp>
      <p:sp>
        <p:nvSpPr>
          <p:cNvPr id="724" name="Google Shape;724;p70"/>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p71"/>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What about Fault Tolerance?</a:t>
            </a:r>
            <a:endParaRPr b="1" sz="3000">
              <a:solidFill>
                <a:srgbClr val="353535"/>
              </a:solidFill>
              <a:latin typeface="Open Sans"/>
              <a:ea typeface="Open Sans"/>
              <a:cs typeface="Open Sans"/>
              <a:sym typeface="Open Sans"/>
            </a:endParaRPr>
          </a:p>
        </p:txBody>
      </p:sp>
      <p:pic>
        <p:nvPicPr>
          <p:cNvPr id="730" name="Google Shape;730;p71"/>
          <p:cNvPicPr preferRelativeResize="0"/>
          <p:nvPr/>
        </p:nvPicPr>
        <p:blipFill rotWithShape="1">
          <a:blip r:embed="rId3">
            <a:alphaModFix/>
          </a:blip>
          <a:srcRect b="21795" l="0" r="0" t="0"/>
          <a:stretch/>
        </p:blipFill>
        <p:spPr>
          <a:xfrm>
            <a:off x="333375" y="2413700"/>
            <a:ext cx="8477250" cy="3966150"/>
          </a:xfrm>
          <a:prstGeom prst="rect">
            <a:avLst/>
          </a:prstGeom>
          <a:noFill/>
          <a:ln>
            <a:noFill/>
          </a:ln>
        </p:spPr>
      </p:pic>
      <p:sp>
        <p:nvSpPr>
          <p:cNvPr id="731" name="Google Shape;731;p71"/>
          <p:cNvSpPr txBox="1"/>
          <p:nvPr/>
        </p:nvSpPr>
        <p:spPr>
          <a:xfrm>
            <a:off x="529950" y="2859875"/>
            <a:ext cx="8355000" cy="27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1C232"/>
                </a:solidFill>
                <a:latin typeface="Consolas"/>
                <a:ea typeface="Consolas"/>
                <a:cs typeface="Consolas"/>
                <a:sym typeface="Consolas"/>
              </a:rPr>
              <a:t>$ cockroach quit --insecure --port=26258</a:t>
            </a:r>
            <a:endParaRPr>
              <a:solidFill>
                <a:srgbClr val="F1C232"/>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ok</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p:txBody>
      </p:sp>
      <p:sp>
        <p:nvSpPr>
          <p:cNvPr id="732" name="Google Shape;732;p71"/>
          <p:cNvSpPr txBox="1"/>
          <p:nvPr/>
        </p:nvSpPr>
        <p:spPr>
          <a:xfrm>
            <a:off x="776550" y="1386925"/>
            <a:ext cx="7590900" cy="132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Let’s take one of our nodes offline, change some data while it’s down, and see what happens! </a:t>
            </a:r>
            <a:endParaRPr sz="2200">
              <a:solidFill>
                <a:schemeClr val="dk1"/>
              </a:solidFill>
              <a:latin typeface="Open Sans"/>
              <a:ea typeface="Open Sans"/>
              <a:cs typeface="Open Sans"/>
              <a:sym typeface="Open Sans"/>
            </a:endParaRPr>
          </a:p>
        </p:txBody>
      </p:sp>
      <p:sp>
        <p:nvSpPr>
          <p:cNvPr id="733" name="Google Shape;733;p71"/>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72"/>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What do you see when the Node is down?</a:t>
            </a:r>
            <a:endParaRPr b="1" sz="3000">
              <a:solidFill>
                <a:srgbClr val="353535"/>
              </a:solidFill>
              <a:latin typeface="Open Sans"/>
              <a:ea typeface="Open Sans"/>
              <a:cs typeface="Open Sans"/>
              <a:sym typeface="Open Sans"/>
            </a:endParaRPr>
          </a:p>
        </p:txBody>
      </p:sp>
      <p:pic>
        <p:nvPicPr>
          <p:cNvPr id="739" name="Google Shape;739;p72"/>
          <p:cNvPicPr preferRelativeResize="0"/>
          <p:nvPr/>
        </p:nvPicPr>
        <p:blipFill rotWithShape="1">
          <a:blip r:embed="rId3">
            <a:alphaModFix/>
          </a:blip>
          <a:srcRect b="21795" l="0" r="0" t="0"/>
          <a:stretch/>
        </p:blipFill>
        <p:spPr>
          <a:xfrm>
            <a:off x="80838" y="2292300"/>
            <a:ext cx="8913900" cy="3366700"/>
          </a:xfrm>
          <a:prstGeom prst="rect">
            <a:avLst/>
          </a:prstGeom>
          <a:noFill/>
          <a:ln>
            <a:noFill/>
          </a:ln>
        </p:spPr>
      </p:pic>
      <p:sp>
        <p:nvSpPr>
          <p:cNvPr id="740" name="Google Shape;740;p72"/>
          <p:cNvSpPr txBox="1"/>
          <p:nvPr/>
        </p:nvSpPr>
        <p:spPr>
          <a:xfrm>
            <a:off x="149263" y="2599775"/>
            <a:ext cx="8913900" cy="22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 cockroach node status --insecure</a:t>
            </a:r>
            <a:endParaRPr>
              <a:solidFill>
                <a:srgbClr val="F1C23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F1C23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FFFFFF"/>
                </a:solidFill>
                <a:latin typeface="Courier New"/>
                <a:ea typeface="Courier New"/>
                <a:cs typeface="Courier New"/>
                <a:sym typeface="Courier New"/>
              </a:rPr>
              <a:t>+----+-----------------+--------+---------------------+---------------------+---------+</a:t>
            </a:r>
            <a:endParaRPr sz="13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300">
                <a:solidFill>
                  <a:srgbClr val="FFFFFF"/>
                </a:solidFill>
                <a:latin typeface="Courier New"/>
                <a:ea typeface="Courier New"/>
                <a:cs typeface="Courier New"/>
                <a:sym typeface="Courier New"/>
              </a:rPr>
              <a:t>| id | 	address       | build  | 	updated_at  	       | 	started_at    | is_live |</a:t>
            </a:r>
            <a:endParaRPr sz="13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300">
                <a:solidFill>
                  <a:srgbClr val="FFFFFF"/>
                </a:solidFill>
                <a:latin typeface="Courier New"/>
                <a:ea typeface="Courier New"/>
                <a:cs typeface="Courier New"/>
                <a:sym typeface="Courier New"/>
              </a:rPr>
              <a:t>+----+-----------------+--------+---------------------+---------------------+---------+</a:t>
            </a:r>
            <a:endParaRPr sz="13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300">
                <a:solidFill>
                  <a:srgbClr val="FFFFFF"/>
                </a:solidFill>
                <a:latin typeface="Courier New"/>
                <a:ea typeface="Courier New"/>
                <a:cs typeface="Courier New"/>
                <a:sym typeface="Courier New"/>
              </a:rPr>
              <a:t>|  1 | localhost:26257 | v2.0.3 | 2018-06-19 16:52:23 | 2018-06-19 16:31:13 | true	|</a:t>
            </a:r>
            <a:endParaRPr sz="13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300">
                <a:solidFill>
                  <a:srgbClr val="FFFFFF"/>
                </a:solidFill>
                <a:latin typeface="Courier New"/>
                <a:ea typeface="Courier New"/>
                <a:cs typeface="Courier New"/>
                <a:sym typeface="Courier New"/>
              </a:rPr>
              <a:t>|  2 | localhost:26258 | v2.0.3 | 2018-06-19 16:49:33 | 2018-06-19 16:35:43 | false|</a:t>
            </a:r>
            <a:endParaRPr sz="13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300">
                <a:solidFill>
                  <a:srgbClr val="FFFFFF"/>
                </a:solidFill>
                <a:latin typeface="Courier New"/>
                <a:ea typeface="Courier New"/>
                <a:cs typeface="Courier New"/>
                <a:sym typeface="Courier New"/>
              </a:rPr>
              <a:t>|  3 | localhost:26259 | v2.0.3 | 2018-06-19 16:52:21 | 2018-06-19 16:37:01 | true	|</a:t>
            </a:r>
            <a:endParaRPr sz="13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300">
                <a:solidFill>
                  <a:srgbClr val="FFFFFF"/>
                </a:solidFill>
                <a:latin typeface="Courier New"/>
                <a:ea typeface="Courier New"/>
                <a:cs typeface="Courier New"/>
                <a:sym typeface="Courier New"/>
              </a:rPr>
              <a:t>+----+-----------------+--------+---------------------+---------------------+---------+</a:t>
            </a:r>
            <a:endParaRPr sz="1300">
              <a:solidFill>
                <a:srgbClr val="FFFFFF"/>
              </a:solidFill>
              <a:latin typeface="Courier New"/>
              <a:ea typeface="Courier New"/>
              <a:cs typeface="Courier New"/>
              <a:sym typeface="Courier New"/>
            </a:endParaRPr>
          </a:p>
        </p:txBody>
      </p:sp>
      <p:sp>
        <p:nvSpPr>
          <p:cNvPr id="741" name="Google Shape;741;p72"/>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2" name="Google Shape;742;p72"/>
          <p:cNvSpPr txBox="1"/>
          <p:nvPr/>
        </p:nvSpPr>
        <p:spPr>
          <a:xfrm>
            <a:off x="776550" y="1620975"/>
            <a:ext cx="7590900" cy="132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Notice anything?</a:t>
            </a:r>
            <a:endParaRPr sz="2200">
              <a:solidFill>
                <a:schemeClr val="dk1"/>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Google Shape;747;p73"/>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What do you see when the Node is down?</a:t>
            </a:r>
            <a:endParaRPr b="1" sz="3000">
              <a:solidFill>
                <a:srgbClr val="353535"/>
              </a:solidFill>
              <a:latin typeface="Open Sans"/>
              <a:ea typeface="Open Sans"/>
              <a:cs typeface="Open Sans"/>
              <a:sym typeface="Open Sans"/>
            </a:endParaRPr>
          </a:p>
        </p:txBody>
      </p:sp>
      <p:pic>
        <p:nvPicPr>
          <p:cNvPr id="748" name="Google Shape;748;p73"/>
          <p:cNvPicPr preferRelativeResize="0"/>
          <p:nvPr/>
        </p:nvPicPr>
        <p:blipFill rotWithShape="1">
          <a:blip r:embed="rId3">
            <a:alphaModFix/>
          </a:blip>
          <a:srcRect b="21795" l="0" r="0" t="0"/>
          <a:stretch/>
        </p:blipFill>
        <p:spPr>
          <a:xfrm>
            <a:off x="80838" y="2292300"/>
            <a:ext cx="8913900" cy="3366700"/>
          </a:xfrm>
          <a:prstGeom prst="rect">
            <a:avLst/>
          </a:prstGeom>
          <a:noFill/>
          <a:ln>
            <a:noFill/>
          </a:ln>
        </p:spPr>
      </p:pic>
      <p:sp>
        <p:nvSpPr>
          <p:cNvPr id="749" name="Google Shape;749;p73"/>
          <p:cNvSpPr txBox="1"/>
          <p:nvPr/>
        </p:nvSpPr>
        <p:spPr>
          <a:xfrm>
            <a:off x="149263" y="2599775"/>
            <a:ext cx="8913900" cy="22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1C232"/>
                </a:solidFill>
                <a:latin typeface="Consolas"/>
                <a:ea typeface="Consolas"/>
                <a:cs typeface="Consolas"/>
                <a:sym typeface="Consolas"/>
              </a:rPr>
              <a:t>$ cockroach node status --insecure</a:t>
            </a:r>
            <a:endParaRPr>
              <a:solidFill>
                <a:srgbClr val="F1C23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F1C23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FFFFFF"/>
                </a:solidFill>
                <a:latin typeface="Courier New"/>
                <a:ea typeface="Courier New"/>
                <a:cs typeface="Courier New"/>
                <a:sym typeface="Courier New"/>
              </a:rPr>
              <a:t>+----+-----------------+--------+---------------------+---------------------+---------+</a:t>
            </a:r>
            <a:endParaRPr sz="13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300">
                <a:solidFill>
                  <a:srgbClr val="FFFFFF"/>
                </a:solidFill>
                <a:latin typeface="Courier New"/>
                <a:ea typeface="Courier New"/>
                <a:cs typeface="Courier New"/>
                <a:sym typeface="Courier New"/>
              </a:rPr>
              <a:t>| id | 	address       | build  | 	updated_at  	       | 	started_at    | is_live |</a:t>
            </a:r>
            <a:endParaRPr sz="13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300">
                <a:solidFill>
                  <a:srgbClr val="FFFFFF"/>
                </a:solidFill>
                <a:latin typeface="Courier New"/>
                <a:ea typeface="Courier New"/>
                <a:cs typeface="Courier New"/>
                <a:sym typeface="Courier New"/>
              </a:rPr>
              <a:t>+----+-----------------+--------+---------------------+---------------------+---------+</a:t>
            </a:r>
            <a:endParaRPr sz="13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300">
                <a:solidFill>
                  <a:srgbClr val="FFFFFF"/>
                </a:solidFill>
                <a:latin typeface="Courier New"/>
                <a:ea typeface="Courier New"/>
                <a:cs typeface="Courier New"/>
                <a:sym typeface="Courier New"/>
              </a:rPr>
              <a:t>|  1 | localhost:26257 | v2.0.3 | 2018-06-19 16:52:23 | 2018-06-19 16:31:13 | true	|</a:t>
            </a:r>
            <a:endParaRPr sz="13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300">
                <a:solidFill>
                  <a:srgbClr val="FFFFFF"/>
                </a:solidFill>
                <a:latin typeface="Courier New"/>
                <a:ea typeface="Courier New"/>
                <a:cs typeface="Courier New"/>
                <a:sym typeface="Courier New"/>
              </a:rPr>
              <a:t>|  2 | localhost:26258 | v2.0.3 | 2018-06-19 16:49:33 | 2018-06-19 16:35:43 | false|</a:t>
            </a:r>
            <a:endParaRPr sz="13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300">
                <a:solidFill>
                  <a:srgbClr val="FFFFFF"/>
                </a:solidFill>
                <a:latin typeface="Courier New"/>
                <a:ea typeface="Courier New"/>
                <a:cs typeface="Courier New"/>
                <a:sym typeface="Courier New"/>
              </a:rPr>
              <a:t>|  3 | localhost:26259 | v2.0.3 | 2018-06-19 16:52:21 | 2018-06-19 16:37:01 | true	|</a:t>
            </a:r>
            <a:endParaRPr sz="13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300">
                <a:solidFill>
                  <a:srgbClr val="FFFFFF"/>
                </a:solidFill>
                <a:latin typeface="Courier New"/>
                <a:ea typeface="Courier New"/>
                <a:cs typeface="Courier New"/>
                <a:sym typeface="Courier New"/>
              </a:rPr>
              <a:t>+----+-----------------+--------+---------------------+---------------------+---------+</a:t>
            </a:r>
            <a:endParaRPr sz="1300">
              <a:solidFill>
                <a:srgbClr val="FFFFFF"/>
              </a:solidFill>
              <a:latin typeface="Courier New"/>
              <a:ea typeface="Courier New"/>
              <a:cs typeface="Courier New"/>
              <a:sym typeface="Courier New"/>
            </a:endParaRPr>
          </a:p>
        </p:txBody>
      </p:sp>
      <p:sp>
        <p:nvSpPr>
          <p:cNvPr id="750" name="Google Shape;750;p73"/>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1" name="Google Shape;751;p73"/>
          <p:cNvSpPr/>
          <p:nvPr/>
        </p:nvSpPr>
        <p:spPr>
          <a:xfrm>
            <a:off x="7615800" y="3919550"/>
            <a:ext cx="979500" cy="2412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3"/>
          <p:cNvSpPr txBox="1"/>
          <p:nvPr/>
        </p:nvSpPr>
        <p:spPr>
          <a:xfrm>
            <a:off x="776550" y="1620975"/>
            <a:ext cx="7590900" cy="132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The previous command took down Node 2.</a:t>
            </a:r>
            <a:endParaRPr sz="2200">
              <a:solidFill>
                <a:schemeClr val="dk1"/>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74"/>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Let’s write some data to your Cluster.</a:t>
            </a:r>
            <a:endParaRPr b="1" sz="3000">
              <a:solidFill>
                <a:srgbClr val="353535"/>
              </a:solidFill>
              <a:latin typeface="Open Sans"/>
              <a:ea typeface="Open Sans"/>
              <a:cs typeface="Open Sans"/>
              <a:sym typeface="Open Sans"/>
            </a:endParaRPr>
          </a:p>
        </p:txBody>
      </p:sp>
      <p:pic>
        <p:nvPicPr>
          <p:cNvPr id="758" name="Google Shape;758;p74"/>
          <p:cNvPicPr preferRelativeResize="0"/>
          <p:nvPr/>
        </p:nvPicPr>
        <p:blipFill rotWithShape="1">
          <a:blip r:embed="rId3">
            <a:alphaModFix/>
          </a:blip>
          <a:srcRect b="21795" l="0" r="0" t="0"/>
          <a:stretch/>
        </p:blipFill>
        <p:spPr>
          <a:xfrm>
            <a:off x="333375" y="2261175"/>
            <a:ext cx="8477250" cy="4436900"/>
          </a:xfrm>
          <a:prstGeom prst="rect">
            <a:avLst/>
          </a:prstGeom>
          <a:noFill/>
          <a:ln>
            <a:noFill/>
          </a:ln>
        </p:spPr>
      </p:pic>
      <p:sp>
        <p:nvSpPr>
          <p:cNvPr id="759" name="Google Shape;759;p74"/>
          <p:cNvSpPr txBox="1"/>
          <p:nvPr/>
        </p:nvSpPr>
        <p:spPr>
          <a:xfrm>
            <a:off x="455625" y="2631625"/>
            <a:ext cx="8355000" cy="40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1C232"/>
                </a:solidFill>
                <a:latin typeface="Consolas"/>
                <a:ea typeface="Consolas"/>
                <a:cs typeface="Consolas"/>
                <a:sym typeface="Consolas"/>
              </a:rPr>
              <a:t>$ cockroach sql --insecure --port=26259</a:t>
            </a:r>
            <a:endParaRPr>
              <a:solidFill>
                <a:srgbClr val="F1C232"/>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Welcome to the cockroach SQL interface.</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All statements must be terminated by a semicolon.</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To exit: CTRL + D.</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Server version: CockroachDB CCL v1.1.0 (darwin amd64, built 2017/10/18 08:14:16, go1.9.1) (same version as client)</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Cluster ID: 41b2e624-ce49-40fa-8ef3-e573f4dda3bb</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Enter \? for a brief introduction.</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root@:26259/&gt; </a:t>
            </a:r>
            <a:r>
              <a:rPr lang="en">
                <a:solidFill>
                  <a:srgbClr val="EAEAEA"/>
                </a:solidFill>
                <a:latin typeface="Consolas"/>
                <a:ea typeface="Consolas"/>
                <a:cs typeface="Consolas"/>
                <a:sym typeface="Consolas"/>
              </a:rPr>
              <a:t> </a:t>
            </a:r>
            <a:r>
              <a:rPr lang="en">
                <a:solidFill>
                  <a:srgbClr val="F1C232"/>
                </a:solidFill>
                <a:latin typeface="Consolas"/>
                <a:ea typeface="Consolas"/>
                <a:cs typeface="Consolas"/>
                <a:sym typeface="Consolas"/>
              </a:rPr>
              <a:t>SET sql_safe_updates = false;</a:t>
            </a:r>
            <a:endParaRPr>
              <a:solidFill>
                <a:srgbClr val="F1C232"/>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root@:26259/&gt;  </a:t>
            </a:r>
            <a:r>
              <a:rPr lang="en">
                <a:solidFill>
                  <a:srgbClr val="F1C232"/>
                </a:solidFill>
                <a:latin typeface="Consolas"/>
                <a:ea typeface="Consolas"/>
                <a:cs typeface="Consolas"/>
                <a:sym typeface="Consolas"/>
              </a:rPr>
              <a:t>UPDATE startrek.quotes SET characters = 'your_name_here';</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UPDATE 200</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root@:26259/&gt; </a:t>
            </a:r>
            <a:r>
              <a:rPr lang="en">
                <a:solidFill>
                  <a:srgbClr val="F1C232"/>
                </a:solidFill>
                <a:latin typeface="Consolas"/>
                <a:ea typeface="Consolas"/>
                <a:cs typeface="Consolas"/>
                <a:sym typeface="Consolas"/>
              </a:rPr>
              <a:t>\q</a:t>
            </a:r>
            <a:endParaRPr>
              <a:solidFill>
                <a:srgbClr val="F1C232"/>
              </a:solidFill>
              <a:latin typeface="Consolas"/>
              <a:ea typeface="Consolas"/>
              <a:cs typeface="Consolas"/>
              <a:sym typeface="Consolas"/>
            </a:endParaRPr>
          </a:p>
        </p:txBody>
      </p:sp>
      <p:sp>
        <p:nvSpPr>
          <p:cNvPr id="760" name="Google Shape;760;p74"/>
          <p:cNvSpPr txBox="1"/>
          <p:nvPr/>
        </p:nvSpPr>
        <p:spPr>
          <a:xfrm>
            <a:off x="758550" y="1387050"/>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This time, let’s write to Node #3 by specifying a port.</a:t>
            </a:r>
            <a:endParaRPr sz="22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In the example, we’re going to change some data.</a:t>
            </a:r>
            <a:endParaRPr sz="2200">
              <a:solidFill>
                <a:schemeClr val="dk1"/>
              </a:solidFill>
              <a:latin typeface="Open Sans"/>
              <a:ea typeface="Open Sans"/>
              <a:cs typeface="Open Sans"/>
              <a:sym typeface="Open Sans"/>
            </a:endParaRPr>
          </a:p>
        </p:txBody>
      </p:sp>
      <p:sp>
        <p:nvSpPr>
          <p:cNvPr id="761" name="Google Shape;761;p74"/>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75"/>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To see if it worked, refresh your App.</a:t>
            </a:r>
            <a:endParaRPr b="1" sz="3000">
              <a:solidFill>
                <a:srgbClr val="353535"/>
              </a:solidFill>
              <a:latin typeface="Open Sans"/>
              <a:ea typeface="Open Sans"/>
              <a:cs typeface="Open Sans"/>
              <a:sym typeface="Open Sans"/>
            </a:endParaRPr>
          </a:p>
        </p:txBody>
      </p:sp>
      <p:pic>
        <p:nvPicPr>
          <p:cNvPr id="767" name="Google Shape;767;p75"/>
          <p:cNvPicPr preferRelativeResize="0"/>
          <p:nvPr/>
        </p:nvPicPr>
        <p:blipFill>
          <a:blip r:embed="rId3">
            <a:alphaModFix/>
          </a:blip>
          <a:stretch>
            <a:fillRect/>
          </a:stretch>
        </p:blipFill>
        <p:spPr>
          <a:xfrm>
            <a:off x="2018888" y="1528100"/>
            <a:ext cx="5224773" cy="5081049"/>
          </a:xfrm>
          <a:prstGeom prst="rect">
            <a:avLst/>
          </a:prstGeom>
          <a:noFill/>
          <a:ln>
            <a:noFill/>
          </a:ln>
        </p:spPr>
      </p:pic>
      <p:sp>
        <p:nvSpPr>
          <p:cNvPr id="768" name="Google Shape;768;p75"/>
          <p:cNvSpPr/>
          <p:nvPr/>
        </p:nvSpPr>
        <p:spPr>
          <a:xfrm>
            <a:off x="4067375" y="3977025"/>
            <a:ext cx="1179900" cy="4602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9" name="Google Shape;769;p75"/>
          <p:cNvCxnSpPr>
            <a:endCxn id="768" idx="3"/>
          </p:cNvCxnSpPr>
          <p:nvPr/>
        </p:nvCxnSpPr>
        <p:spPr>
          <a:xfrm flipH="1">
            <a:off x="5247275" y="3746925"/>
            <a:ext cx="2996700" cy="460200"/>
          </a:xfrm>
          <a:prstGeom prst="straightConnector1">
            <a:avLst/>
          </a:prstGeom>
          <a:noFill/>
          <a:ln cap="flat" cmpd="sng" w="28575">
            <a:solidFill>
              <a:srgbClr val="FF0000"/>
            </a:solidFill>
            <a:prstDash val="solid"/>
            <a:round/>
            <a:headEnd len="med" w="med" type="none"/>
            <a:tailEnd len="med" w="med" type="triangle"/>
          </a:ln>
        </p:spPr>
      </p:cxnSp>
      <p:sp>
        <p:nvSpPr>
          <p:cNvPr id="770" name="Google Shape;770;p75"/>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76"/>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Let’s bring our Node back online.</a:t>
            </a:r>
            <a:endParaRPr b="1" sz="3000">
              <a:solidFill>
                <a:srgbClr val="353535"/>
              </a:solidFill>
              <a:latin typeface="Open Sans"/>
              <a:ea typeface="Open Sans"/>
              <a:cs typeface="Open Sans"/>
              <a:sym typeface="Open Sans"/>
            </a:endParaRPr>
          </a:p>
        </p:txBody>
      </p:sp>
      <p:pic>
        <p:nvPicPr>
          <p:cNvPr id="776" name="Google Shape;776;p76"/>
          <p:cNvPicPr preferRelativeResize="0"/>
          <p:nvPr/>
        </p:nvPicPr>
        <p:blipFill rotWithShape="1">
          <a:blip r:embed="rId3">
            <a:alphaModFix/>
          </a:blip>
          <a:srcRect b="21795" l="0" r="0" t="0"/>
          <a:stretch/>
        </p:blipFill>
        <p:spPr>
          <a:xfrm>
            <a:off x="333375" y="2416850"/>
            <a:ext cx="8477250" cy="4017976"/>
          </a:xfrm>
          <a:prstGeom prst="rect">
            <a:avLst/>
          </a:prstGeom>
          <a:noFill/>
          <a:ln>
            <a:noFill/>
          </a:ln>
        </p:spPr>
      </p:pic>
      <p:sp>
        <p:nvSpPr>
          <p:cNvPr id="777" name="Google Shape;777;p76"/>
          <p:cNvSpPr txBox="1"/>
          <p:nvPr/>
        </p:nvSpPr>
        <p:spPr>
          <a:xfrm>
            <a:off x="394500" y="2770050"/>
            <a:ext cx="8355000" cy="3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1C232"/>
                </a:solidFill>
                <a:latin typeface="Consolas"/>
                <a:ea typeface="Consolas"/>
                <a:cs typeface="Consolas"/>
                <a:sym typeface="Consolas"/>
              </a:rPr>
              <a:t>$ cockroach start --insecure --host=localhost --background --join=localhost:26257 </a:t>
            </a:r>
            <a:endParaRPr>
              <a:solidFill>
                <a:srgbClr val="F1C232"/>
              </a:solidFill>
              <a:latin typeface="Consolas"/>
              <a:ea typeface="Consolas"/>
              <a:cs typeface="Consolas"/>
              <a:sym typeface="Consolas"/>
            </a:endParaRPr>
          </a:p>
          <a:p>
            <a:pPr indent="0" lvl="0" marL="0" rtl="0" algn="l">
              <a:spcBef>
                <a:spcPts val="0"/>
              </a:spcBef>
              <a:spcAft>
                <a:spcPts val="0"/>
              </a:spcAft>
              <a:buNone/>
            </a:pPr>
            <a:r>
              <a:rPr lang="en">
                <a:solidFill>
                  <a:srgbClr val="F1C232"/>
                </a:solidFill>
                <a:latin typeface="Consolas"/>
                <a:ea typeface="Consolas"/>
                <a:cs typeface="Consolas"/>
                <a:sym typeface="Consolas"/>
              </a:rPr>
              <a:t>  --store=mlh-node2 --port=26258 --http-port=8081</a:t>
            </a:r>
            <a:endParaRPr>
              <a:solidFill>
                <a:srgbClr val="F1C23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F1C232"/>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WARNING: RUNNING IN INSECURE MODE!</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More Warnings </a:t>
            </a:r>
            <a:br>
              <a:rPr lang="en">
                <a:solidFill>
                  <a:srgbClr val="EAEAEA"/>
                </a:solidFill>
                <a:latin typeface="Consolas"/>
                <a:ea typeface="Consolas"/>
                <a:cs typeface="Consolas"/>
                <a:sym typeface="Consolas"/>
              </a:rPr>
            </a:b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CockroachDB node starting at 2017-11-02 18:42:09.9441 +0000 UTC (took 2.2s)</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build:      CCL v1.1.0 @ 2017/10/18 08:14:16 (go1.9.1)</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admin:      http://localhost:8081</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sql:        postgresql://root@localhost:26258?application_name=cockroach&amp;sslmode=disable</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a:t>
            </a:r>
            <a:endParaRPr>
              <a:solidFill>
                <a:srgbClr val="F1C232"/>
              </a:solidFill>
              <a:latin typeface="Consolas"/>
              <a:ea typeface="Consolas"/>
              <a:cs typeface="Consolas"/>
              <a:sym typeface="Consolas"/>
            </a:endParaRPr>
          </a:p>
        </p:txBody>
      </p:sp>
      <p:sp>
        <p:nvSpPr>
          <p:cNvPr id="778" name="Google Shape;778;p76"/>
          <p:cNvSpPr txBox="1"/>
          <p:nvPr/>
        </p:nvSpPr>
        <p:spPr>
          <a:xfrm>
            <a:off x="758550" y="1383650"/>
            <a:ext cx="7626900" cy="88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We can just reuse the same command we used to start the node in the first place.</a:t>
            </a:r>
            <a:endParaRPr sz="2200">
              <a:solidFill>
                <a:schemeClr val="dk1"/>
              </a:solidFill>
              <a:latin typeface="Open Sans"/>
              <a:ea typeface="Open Sans"/>
              <a:cs typeface="Open Sans"/>
              <a:sym typeface="Open Sans"/>
            </a:endParaRPr>
          </a:p>
        </p:txBody>
      </p:sp>
      <p:sp>
        <p:nvSpPr>
          <p:cNvPr id="779" name="Google Shape;779;p76"/>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77"/>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Let’s connect &amp; see what data it has...</a:t>
            </a:r>
            <a:endParaRPr b="1" sz="3000">
              <a:solidFill>
                <a:srgbClr val="353535"/>
              </a:solidFill>
              <a:latin typeface="Open Sans"/>
              <a:ea typeface="Open Sans"/>
              <a:cs typeface="Open Sans"/>
              <a:sym typeface="Open Sans"/>
            </a:endParaRPr>
          </a:p>
        </p:txBody>
      </p:sp>
      <p:pic>
        <p:nvPicPr>
          <p:cNvPr id="785" name="Google Shape;785;p77"/>
          <p:cNvPicPr preferRelativeResize="0"/>
          <p:nvPr/>
        </p:nvPicPr>
        <p:blipFill rotWithShape="1">
          <a:blip r:embed="rId3">
            <a:alphaModFix/>
          </a:blip>
          <a:srcRect b="21795" l="0" r="0" t="0"/>
          <a:stretch/>
        </p:blipFill>
        <p:spPr>
          <a:xfrm>
            <a:off x="333375" y="2413700"/>
            <a:ext cx="8477250" cy="3966150"/>
          </a:xfrm>
          <a:prstGeom prst="rect">
            <a:avLst/>
          </a:prstGeom>
          <a:noFill/>
          <a:ln>
            <a:noFill/>
          </a:ln>
        </p:spPr>
      </p:pic>
      <p:sp>
        <p:nvSpPr>
          <p:cNvPr id="786" name="Google Shape;786;p77"/>
          <p:cNvSpPr txBox="1"/>
          <p:nvPr/>
        </p:nvSpPr>
        <p:spPr>
          <a:xfrm>
            <a:off x="529950" y="2859875"/>
            <a:ext cx="8355000" cy="3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1C232"/>
                </a:solidFill>
                <a:latin typeface="Consolas"/>
                <a:ea typeface="Consolas"/>
                <a:cs typeface="Consolas"/>
                <a:sym typeface="Consolas"/>
              </a:rPr>
              <a:t>$ cockroach sql --insecure --port=26258</a:t>
            </a:r>
            <a:endParaRPr>
              <a:solidFill>
                <a:srgbClr val="F1C232"/>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Welcome to the cockroach SQL interface.</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All statements must be terminated by a semicolon.</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To exit: CTRL + D.</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root@:26258/&gt; </a:t>
            </a:r>
            <a:r>
              <a:rPr lang="en">
                <a:solidFill>
                  <a:srgbClr val="F1C232"/>
                </a:solidFill>
                <a:latin typeface="Consolas"/>
                <a:ea typeface="Consolas"/>
                <a:cs typeface="Consolas"/>
                <a:sym typeface="Consolas"/>
              </a:rPr>
              <a:t>SELECT * FROM startrek.quotes ORDER BY RANDOM() LIMIT 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quote                 |   characters   | stardate | episode |</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We have phasers, I vote we blast 'em! | your_name_here |   1514.2 |      10 |</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a:t>
            </a:r>
            <a:endParaRPr>
              <a:solidFill>
                <a:srgbClr val="F1C232"/>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root@:26258/&gt; </a:t>
            </a:r>
            <a:r>
              <a:rPr lang="en">
                <a:solidFill>
                  <a:srgbClr val="F1C232"/>
                </a:solidFill>
                <a:latin typeface="Consolas"/>
                <a:ea typeface="Consolas"/>
                <a:cs typeface="Consolas"/>
                <a:sym typeface="Consolas"/>
              </a:rPr>
              <a:t>\q</a:t>
            </a:r>
            <a:endParaRPr>
              <a:solidFill>
                <a:srgbClr val="F1C232"/>
              </a:solidFill>
              <a:latin typeface="Consolas"/>
              <a:ea typeface="Consolas"/>
              <a:cs typeface="Consolas"/>
              <a:sym typeface="Consolas"/>
            </a:endParaRPr>
          </a:p>
        </p:txBody>
      </p:sp>
      <p:sp>
        <p:nvSpPr>
          <p:cNvPr id="787" name="Google Shape;787;p77"/>
          <p:cNvSpPr txBox="1"/>
          <p:nvPr/>
        </p:nvSpPr>
        <p:spPr>
          <a:xfrm>
            <a:off x="510300" y="1395950"/>
            <a:ext cx="81234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Connect to the SQL console on the Node you just brought back online.  What data does it have?</a:t>
            </a:r>
            <a:endParaRPr sz="2200">
              <a:solidFill>
                <a:schemeClr val="dk1"/>
              </a:solidFill>
              <a:latin typeface="Open Sans"/>
              <a:ea typeface="Open Sans"/>
              <a:cs typeface="Open Sans"/>
              <a:sym typeface="Open Sans"/>
            </a:endParaRPr>
          </a:p>
        </p:txBody>
      </p:sp>
      <p:sp>
        <p:nvSpPr>
          <p:cNvPr id="788" name="Google Shape;788;p77"/>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4"/>
          <p:cNvSpPr txBox="1"/>
          <p:nvPr>
            <p:ph type="title"/>
          </p:nvPr>
        </p:nvSpPr>
        <p:spPr>
          <a:xfrm>
            <a:off x="161550" y="874400"/>
            <a:ext cx="8820900" cy="79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Let’s Set Up </a:t>
            </a:r>
            <a:r>
              <a:rPr b="1" lang="en" sz="3000">
                <a:solidFill>
                  <a:srgbClr val="353535"/>
                </a:solidFill>
                <a:latin typeface="Open Sans"/>
                <a:ea typeface="Open Sans"/>
                <a:cs typeface="Open Sans"/>
                <a:sym typeface="Open Sans"/>
              </a:rPr>
              <a:t>Glitch</a:t>
            </a:r>
            <a:r>
              <a:rPr b="1" lang="en" sz="3000">
                <a:solidFill>
                  <a:srgbClr val="353535"/>
                </a:solidFill>
                <a:latin typeface="Open Sans"/>
                <a:ea typeface="Open Sans"/>
                <a:cs typeface="Open Sans"/>
                <a:sym typeface="Open Sans"/>
              </a:rPr>
              <a:t>!</a:t>
            </a:r>
            <a:endParaRPr b="1" sz="3000">
              <a:solidFill>
                <a:srgbClr val="353535"/>
              </a:solidFill>
              <a:latin typeface="Open Sans"/>
              <a:ea typeface="Open Sans"/>
              <a:cs typeface="Open Sans"/>
              <a:sym typeface="Open Sans"/>
            </a:endParaRPr>
          </a:p>
        </p:txBody>
      </p:sp>
      <p:sp>
        <p:nvSpPr>
          <p:cNvPr id="194" name="Google Shape;194;p24"/>
          <p:cNvSpPr txBox="1"/>
          <p:nvPr/>
        </p:nvSpPr>
        <p:spPr>
          <a:xfrm>
            <a:off x="758550" y="1627345"/>
            <a:ext cx="7626900" cy="48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Sign in using GitHub or Facebook.</a:t>
            </a:r>
            <a:endParaRPr sz="2200">
              <a:solidFill>
                <a:schemeClr val="dk1"/>
              </a:solidFill>
              <a:latin typeface="Open Sans"/>
              <a:ea typeface="Open Sans"/>
              <a:cs typeface="Open Sans"/>
              <a:sym typeface="Open Sans"/>
            </a:endParaRPr>
          </a:p>
        </p:txBody>
      </p:sp>
      <p:pic>
        <p:nvPicPr>
          <p:cNvPr id="195" name="Google Shape;195;p24"/>
          <p:cNvPicPr preferRelativeResize="0"/>
          <p:nvPr/>
        </p:nvPicPr>
        <p:blipFill>
          <a:blip r:embed="rId3">
            <a:alphaModFix/>
          </a:blip>
          <a:stretch>
            <a:fillRect/>
          </a:stretch>
        </p:blipFill>
        <p:spPr>
          <a:xfrm>
            <a:off x="655888" y="2586720"/>
            <a:ext cx="7753350" cy="3000375"/>
          </a:xfrm>
          <a:prstGeom prst="rect">
            <a:avLst/>
          </a:prstGeom>
          <a:noFill/>
          <a:ln cap="flat" cmpd="sng" w="9525">
            <a:solidFill>
              <a:srgbClr val="000000"/>
            </a:solidFill>
            <a:prstDash val="solid"/>
            <a:round/>
            <a:headEnd len="sm" w="sm" type="none"/>
            <a:tailEnd len="sm" w="sm" type="none"/>
          </a:ln>
        </p:spPr>
      </p:pic>
      <p:sp>
        <p:nvSpPr>
          <p:cNvPr id="196" name="Google Shape;196;p24"/>
          <p:cNvSpPr/>
          <p:nvPr/>
        </p:nvSpPr>
        <p:spPr>
          <a:xfrm>
            <a:off x="7518813" y="2864900"/>
            <a:ext cx="969300" cy="6219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 name="Google Shape;197;p24"/>
          <p:cNvCxnSpPr>
            <a:endCxn id="196" idx="0"/>
          </p:cNvCxnSpPr>
          <p:nvPr/>
        </p:nvCxnSpPr>
        <p:spPr>
          <a:xfrm>
            <a:off x="7837863" y="2198600"/>
            <a:ext cx="165600" cy="666300"/>
          </a:xfrm>
          <a:prstGeom prst="straightConnector1">
            <a:avLst/>
          </a:prstGeom>
          <a:noFill/>
          <a:ln cap="flat" cmpd="sng" w="28575">
            <a:solidFill>
              <a:srgbClr val="FF0000"/>
            </a:solidFill>
            <a:prstDash val="solid"/>
            <a:round/>
            <a:headEnd len="med" w="med" type="none"/>
            <a:tailEnd len="med" w="med" type="triangle"/>
          </a:ln>
        </p:spPr>
      </p:cxnSp>
      <p:sp>
        <p:nvSpPr>
          <p:cNvPr id="198" name="Google Shape;198;p24"/>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99" name="Google Shape;199;p24"/>
          <p:cNvGrpSpPr/>
          <p:nvPr/>
        </p:nvGrpSpPr>
        <p:grpSpPr>
          <a:xfrm>
            <a:off x="220150" y="5706400"/>
            <a:ext cx="8630408" cy="941203"/>
            <a:chOff x="174700" y="3371419"/>
            <a:chExt cx="4195221" cy="1171817"/>
          </a:xfrm>
        </p:grpSpPr>
        <p:grpSp>
          <p:nvGrpSpPr>
            <p:cNvPr id="200" name="Google Shape;200;p24"/>
            <p:cNvGrpSpPr/>
            <p:nvPr/>
          </p:nvGrpSpPr>
          <p:grpSpPr>
            <a:xfrm>
              <a:off x="174700" y="3713735"/>
              <a:ext cx="4195221" cy="829500"/>
              <a:chOff x="160474" y="92135"/>
              <a:chExt cx="5525116" cy="829500"/>
            </a:xfrm>
          </p:grpSpPr>
          <p:sp>
            <p:nvSpPr>
              <p:cNvPr id="201" name="Google Shape;201;p24"/>
              <p:cNvSpPr/>
              <p:nvPr/>
            </p:nvSpPr>
            <p:spPr>
              <a:xfrm>
                <a:off x="160474" y="92135"/>
                <a:ext cx="5525100" cy="8295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202" name="Google Shape;202;p24"/>
              <p:cNvSpPr txBox="1"/>
              <p:nvPr/>
            </p:nvSpPr>
            <p:spPr>
              <a:xfrm>
                <a:off x="160490" y="209136"/>
                <a:ext cx="5525100" cy="684900"/>
              </a:xfrm>
              <a:prstGeom prst="rect">
                <a:avLst/>
              </a:prstGeom>
              <a:noFill/>
              <a:ln>
                <a:noFill/>
              </a:ln>
            </p:spPr>
            <p:txBody>
              <a:bodyPr anchorCtr="0" anchor="ctr" bIns="50800" lIns="50800" spcFirstLastPara="1" rIns="50800" wrap="square" tIns="50800">
                <a:noAutofit/>
              </a:bodyPr>
              <a:lstStyle/>
              <a:p>
                <a:pPr indent="0" lvl="0" marL="0" rtl="0" algn="ctr">
                  <a:lnSpc>
                    <a:spcPct val="115000"/>
                  </a:lnSpc>
                  <a:spcBef>
                    <a:spcPts val="0"/>
                  </a:spcBef>
                  <a:spcAft>
                    <a:spcPts val="1000"/>
                  </a:spcAft>
                  <a:buClr>
                    <a:srgbClr val="000000"/>
                  </a:buClr>
                  <a:buSzPts val="1100"/>
                  <a:buFont typeface="Arial"/>
                  <a:buNone/>
                </a:pPr>
                <a:r>
                  <a:rPr b="1" lang="en" sz="1800">
                    <a:solidFill>
                      <a:srgbClr val="FFFFFF"/>
                    </a:solidFill>
                    <a:latin typeface="Open Sans"/>
                    <a:ea typeface="Open Sans"/>
                    <a:cs typeface="Open Sans"/>
                    <a:sym typeface="Open Sans"/>
                  </a:rPr>
                  <a:t>Making an account is not required, but your code will expire after 5 days if you don't. </a:t>
                </a:r>
                <a:endParaRPr b="1" sz="1800">
                  <a:solidFill>
                    <a:srgbClr val="FFFFFF"/>
                  </a:solidFill>
                  <a:latin typeface="Open Sans"/>
                  <a:ea typeface="Open Sans"/>
                  <a:cs typeface="Open Sans"/>
                  <a:sym typeface="Open Sans"/>
                </a:endParaRPr>
              </a:p>
            </p:txBody>
          </p:sp>
        </p:grpSp>
        <p:sp>
          <p:nvSpPr>
            <p:cNvPr id="203" name="Google Shape;203;p24"/>
            <p:cNvSpPr/>
            <p:nvPr/>
          </p:nvSpPr>
          <p:spPr>
            <a:xfrm>
              <a:off x="174712" y="3371419"/>
              <a:ext cx="4195200" cy="3108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600">
                  <a:solidFill>
                    <a:srgbClr val="FFD966"/>
                  </a:solidFill>
                  <a:latin typeface="Open Sans"/>
                  <a:ea typeface="Open Sans"/>
                  <a:cs typeface="Open Sans"/>
                  <a:sym typeface="Open Sans"/>
                </a:rPr>
                <a:t>Note:</a:t>
              </a:r>
              <a:endParaRPr b="1" i="0" sz="1600" u="none" cap="none" strike="noStrike">
                <a:solidFill>
                  <a:srgbClr val="FFD966"/>
                </a:solidFill>
                <a:latin typeface="Open Sans"/>
                <a:ea typeface="Open Sans"/>
                <a:cs typeface="Open Sans"/>
                <a:sym typeface="Open Sans"/>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78"/>
          <p:cNvSpPr txBox="1"/>
          <p:nvPr>
            <p:ph type="title"/>
          </p:nvPr>
        </p:nvSpPr>
        <p:spPr>
          <a:xfrm>
            <a:off x="161550" y="645800"/>
            <a:ext cx="8820900" cy="10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353535"/>
                </a:solidFill>
              </a:rPr>
              <a:t>Let’s connect &amp; see what data it has...</a:t>
            </a:r>
            <a:endParaRPr b="1" sz="3000">
              <a:solidFill>
                <a:srgbClr val="353535"/>
              </a:solidFill>
              <a:latin typeface="Open Sans"/>
              <a:ea typeface="Open Sans"/>
              <a:cs typeface="Open Sans"/>
              <a:sym typeface="Open Sans"/>
            </a:endParaRPr>
          </a:p>
        </p:txBody>
      </p:sp>
      <p:pic>
        <p:nvPicPr>
          <p:cNvPr id="794" name="Google Shape;794;p78"/>
          <p:cNvPicPr preferRelativeResize="0"/>
          <p:nvPr/>
        </p:nvPicPr>
        <p:blipFill rotWithShape="1">
          <a:blip r:embed="rId3">
            <a:alphaModFix/>
          </a:blip>
          <a:srcRect b="21795" l="0" r="0" t="0"/>
          <a:stretch/>
        </p:blipFill>
        <p:spPr>
          <a:xfrm>
            <a:off x="333375" y="2413700"/>
            <a:ext cx="8477250" cy="3966150"/>
          </a:xfrm>
          <a:prstGeom prst="rect">
            <a:avLst/>
          </a:prstGeom>
          <a:noFill/>
          <a:ln>
            <a:noFill/>
          </a:ln>
        </p:spPr>
      </p:pic>
      <p:sp>
        <p:nvSpPr>
          <p:cNvPr id="795" name="Google Shape;795;p78"/>
          <p:cNvSpPr txBox="1"/>
          <p:nvPr/>
        </p:nvSpPr>
        <p:spPr>
          <a:xfrm>
            <a:off x="529950" y="2859875"/>
            <a:ext cx="8104800" cy="3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1C232"/>
                </a:solidFill>
                <a:latin typeface="Consolas"/>
                <a:ea typeface="Consolas"/>
                <a:cs typeface="Consolas"/>
                <a:sym typeface="Consolas"/>
              </a:rPr>
              <a:t>$ cockroach sql --insecure --port=26257</a:t>
            </a:r>
            <a:endParaRPr>
              <a:solidFill>
                <a:srgbClr val="F1C232"/>
              </a:solidFill>
              <a:latin typeface="Consolas"/>
              <a:ea typeface="Consolas"/>
              <a:cs typeface="Consolas"/>
              <a:sym typeface="Consolas"/>
            </a:endParaRPr>
          </a:p>
          <a:p>
            <a:pPr indent="0" lvl="0" marL="0" rtl="0" algn="l">
              <a:spcBef>
                <a:spcPts val="0"/>
              </a:spcBef>
              <a:spcAft>
                <a:spcPts val="0"/>
              </a:spcAft>
              <a:buNone/>
            </a:pPr>
            <a:r>
              <a:t/>
            </a:r>
            <a:endParaRPr>
              <a:solidFill>
                <a:srgbClr val="F1C232"/>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Welcome to the cockroach SQL interface.</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All statements must be terminated by a semicolon.</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To exit: CTRL + D.</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root@:26258/&gt; </a:t>
            </a:r>
            <a:r>
              <a:rPr lang="en">
                <a:solidFill>
                  <a:srgbClr val="F1C232"/>
                </a:solidFill>
                <a:latin typeface="Consolas"/>
                <a:ea typeface="Consolas"/>
                <a:cs typeface="Consolas"/>
                <a:sym typeface="Consolas"/>
              </a:rPr>
              <a:t>SELECT * FROM startrek.quotes ORDER BY RANDOM() LIMIT 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quote                 |   characters   | stardate | episode |</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 We have phasers, I vote we blast 'em! | your_name_here |   1514.2 |      10 |</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a:t>
            </a:r>
            <a:endParaRPr>
              <a:solidFill>
                <a:srgbClr val="F1C232"/>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root@:26258/&gt; </a:t>
            </a:r>
            <a:r>
              <a:rPr lang="en">
                <a:solidFill>
                  <a:srgbClr val="F1C232"/>
                </a:solidFill>
                <a:latin typeface="Consolas"/>
                <a:ea typeface="Consolas"/>
                <a:cs typeface="Consolas"/>
                <a:sym typeface="Consolas"/>
              </a:rPr>
              <a:t>\q</a:t>
            </a:r>
            <a:endParaRPr>
              <a:solidFill>
                <a:srgbClr val="F1C232"/>
              </a:solidFill>
              <a:latin typeface="Consolas"/>
              <a:ea typeface="Consolas"/>
              <a:cs typeface="Consolas"/>
              <a:sym typeface="Consolas"/>
            </a:endParaRPr>
          </a:p>
        </p:txBody>
      </p:sp>
      <p:sp>
        <p:nvSpPr>
          <p:cNvPr id="796" name="Google Shape;796;p78"/>
          <p:cNvSpPr txBox="1"/>
          <p:nvPr/>
        </p:nvSpPr>
        <p:spPr>
          <a:xfrm>
            <a:off x="758550" y="1395950"/>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Pay close attention below - we have changed the port from </a:t>
            </a:r>
            <a:r>
              <a:rPr lang="en" sz="2200">
                <a:solidFill>
                  <a:srgbClr val="5EA5E5"/>
                </a:solidFill>
                <a:latin typeface="Open Sans"/>
                <a:ea typeface="Open Sans"/>
                <a:cs typeface="Open Sans"/>
                <a:sym typeface="Open Sans"/>
              </a:rPr>
              <a:t>26258</a:t>
            </a:r>
            <a:r>
              <a:rPr lang="en" sz="2200">
                <a:solidFill>
                  <a:schemeClr val="dk1"/>
                </a:solidFill>
                <a:latin typeface="Open Sans"/>
                <a:ea typeface="Open Sans"/>
                <a:cs typeface="Open Sans"/>
                <a:sym typeface="Open Sans"/>
              </a:rPr>
              <a:t> to </a:t>
            </a:r>
            <a:r>
              <a:rPr lang="en" sz="2200">
                <a:solidFill>
                  <a:srgbClr val="5EA5E5"/>
                </a:solidFill>
                <a:latin typeface="Open Sans"/>
                <a:ea typeface="Open Sans"/>
                <a:cs typeface="Open Sans"/>
                <a:sym typeface="Open Sans"/>
              </a:rPr>
              <a:t>26257</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p:txBody>
      </p:sp>
      <p:sp>
        <p:nvSpPr>
          <p:cNvPr id="797" name="Google Shape;797;p78"/>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pic>
        <p:nvPicPr>
          <p:cNvPr id="802" name="Google Shape;802;p79"/>
          <p:cNvPicPr preferRelativeResize="0"/>
          <p:nvPr/>
        </p:nvPicPr>
        <p:blipFill>
          <a:blip r:embed="rId3">
            <a:alphaModFix/>
          </a:blip>
          <a:stretch>
            <a:fillRect/>
          </a:stretch>
        </p:blipFill>
        <p:spPr>
          <a:xfrm>
            <a:off x="1302925" y="4461278"/>
            <a:ext cx="390525" cy="228600"/>
          </a:xfrm>
          <a:prstGeom prst="rect">
            <a:avLst/>
          </a:prstGeom>
          <a:noFill/>
          <a:ln>
            <a:noFill/>
          </a:ln>
        </p:spPr>
      </p:pic>
      <p:sp>
        <p:nvSpPr>
          <p:cNvPr id="803" name="Google Shape;803;p79"/>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80"/>
          <p:cNvSpPr txBox="1"/>
          <p:nvPr>
            <p:ph type="title"/>
          </p:nvPr>
        </p:nvSpPr>
        <p:spPr>
          <a:xfrm>
            <a:off x="161550" y="20825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Let’s recap quickly...</a:t>
            </a:r>
            <a:endParaRPr b="1" i="1" sz="3000">
              <a:solidFill>
                <a:srgbClr val="353535"/>
              </a:solidFill>
              <a:latin typeface="Open Sans"/>
              <a:ea typeface="Open Sans"/>
              <a:cs typeface="Open Sans"/>
              <a:sym typeface="Open Sans"/>
            </a:endParaRPr>
          </a:p>
        </p:txBody>
      </p:sp>
      <p:grpSp>
        <p:nvGrpSpPr>
          <p:cNvPr id="809" name="Google Shape;809;p80"/>
          <p:cNvGrpSpPr/>
          <p:nvPr/>
        </p:nvGrpSpPr>
        <p:grpSpPr>
          <a:xfrm>
            <a:off x="430425" y="3135400"/>
            <a:ext cx="7907550" cy="752400"/>
            <a:chOff x="876675" y="2074250"/>
            <a:chExt cx="7907550" cy="752400"/>
          </a:xfrm>
        </p:grpSpPr>
        <p:sp>
          <p:nvSpPr>
            <p:cNvPr id="810" name="Google Shape;810;p80"/>
            <p:cNvSpPr/>
            <p:nvPr/>
          </p:nvSpPr>
          <p:spPr>
            <a:xfrm>
              <a:off x="876675" y="22110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811" name="Google Shape;811;p80"/>
            <p:cNvSpPr txBox="1"/>
            <p:nvPr/>
          </p:nvSpPr>
          <p:spPr>
            <a:xfrm>
              <a:off x="1714725" y="2074250"/>
              <a:ext cx="70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It was simple to connect CockroachDB to our application using an existing library.</a:t>
              </a:r>
              <a:endParaRPr sz="2400">
                <a:solidFill>
                  <a:srgbClr val="353535"/>
                </a:solidFill>
                <a:latin typeface="Open Sans"/>
                <a:ea typeface="Open Sans"/>
                <a:cs typeface="Open Sans"/>
                <a:sym typeface="Open Sans"/>
              </a:endParaRPr>
            </a:p>
          </p:txBody>
        </p:sp>
      </p:grpSp>
      <p:grpSp>
        <p:nvGrpSpPr>
          <p:cNvPr id="812" name="Google Shape;812;p80"/>
          <p:cNvGrpSpPr/>
          <p:nvPr/>
        </p:nvGrpSpPr>
        <p:grpSpPr>
          <a:xfrm>
            <a:off x="430425" y="4261825"/>
            <a:ext cx="8075850" cy="752400"/>
            <a:chOff x="876675" y="3397975"/>
            <a:chExt cx="8075850" cy="752400"/>
          </a:xfrm>
        </p:grpSpPr>
        <p:sp>
          <p:nvSpPr>
            <p:cNvPr id="813" name="Google Shape;813;p80"/>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814" name="Google Shape;814;p80"/>
            <p:cNvSpPr txBox="1"/>
            <p:nvPr/>
          </p:nvSpPr>
          <p:spPr>
            <a:xfrm>
              <a:off x="1714725" y="3397975"/>
              <a:ext cx="72378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CockroachDB </a:t>
              </a:r>
              <a:r>
                <a:rPr b="1" lang="en" sz="2400">
                  <a:solidFill>
                    <a:srgbClr val="353535"/>
                  </a:solidFill>
                  <a:latin typeface="Open Sans"/>
                  <a:ea typeface="Open Sans"/>
                  <a:cs typeface="Open Sans"/>
                  <a:sym typeface="Open Sans"/>
                </a:rPr>
                <a:t>split &amp; replicated</a:t>
              </a:r>
              <a:r>
                <a:rPr lang="en" sz="2400">
                  <a:solidFill>
                    <a:srgbClr val="353535"/>
                  </a:solidFill>
                  <a:latin typeface="Open Sans"/>
                  <a:ea typeface="Open Sans"/>
                  <a:cs typeface="Open Sans"/>
                  <a:sym typeface="Open Sans"/>
                </a:rPr>
                <a:t> our data across multiple Nodes in our Cluster.</a:t>
              </a:r>
              <a:endParaRPr sz="2400">
                <a:solidFill>
                  <a:srgbClr val="353535"/>
                </a:solidFill>
                <a:latin typeface="Open Sans"/>
                <a:ea typeface="Open Sans"/>
                <a:cs typeface="Open Sans"/>
                <a:sym typeface="Open Sans"/>
              </a:endParaRPr>
            </a:p>
          </p:txBody>
        </p:sp>
      </p:grpSp>
      <p:grpSp>
        <p:nvGrpSpPr>
          <p:cNvPr id="815" name="Google Shape;815;p80"/>
          <p:cNvGrpSpPr/>
          <p:nvPr/>
        </p:nvGrpSpPr>
        <p:grpSpPr>
          <a:xfrm>
            <a:off x="430425" y="5388250"/>
            <a:ext cx="8283150" cy="752400"/>
            <a:chOff x="876675" y="4683200"/>
            <a:chExt cx="8283150" cy="752400"/>
          </a:xfrm>
        </p:grpSpPr>
        <p:sp>
          <p:nvSpPr>
            <p:cNvPr id="816" name="Google Shape;816;p80"/>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817" name="Google Shape;817;p80"/>
            <p:cNvSpPr txBox="1"/>
            <p:nvPr/>
          </p:nvSpPr>
          <p:spPr>
            <a:xfrm>
              <a:off x="1714725" y="4683200"/>
              <a:ext cx="74451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When a Node came back online, it worked with the other Nodes to </a:t>
              </a:r>
              <a:r>
                <a:rPr b="1" lang="en" sz="2400">
                  <a:solidFill>
                    <a:srgbClr val="353535"/>
                  </a:solidFill>
                  <a:latin typeface="Open Sans"/>
                  <a:ea typeface="Open Sans"/>
                  <a:cs typeface="Open Sans"/>
                  <a:sym typeface="Open Sans"/>
                </a:rPr>
                <a:t>catch up</a:t>
              </a:r>
              <a:r>
                <a:rPr lang="en" sz="2400">
                  <a:solidFill>
                    <a:srgbClr val="353535"/>
                  </a:solidFill>
                  <a:latin typeface="Open Sans"/>
                  <a:ea typeface="Open Sans"/>
                  <a:cs typeface="Open Sans"/>
                  <a:sym typeface="Open Sans"/>
                </a:rPr>
                <a:t> on what it missed.</a:t>
              </a:r>
              <a:endParaRPr sz="2400">
                <a:solidFill>
                  <a:srgbClr val="353535"/>
                </a:solidFill>
                <a:latin typeface="Open Sans"/>
                <a:ea typeface="Open Sans"/>
                <a:cs typeface="Open Sans"/>
                <a:sym typeface="Open Sans"/>
              </a:endParaRPr>
            </a:p>
          </p:txBody>
        </p:sp>
      </p:grpSp>
      <p:sp>
        <p:nvSpPr>
          <p:cNvPr id="818" name="Google Shape;818;p80"/>
          <p:cNvSpPr/>
          <p:nvPr/>
        </p:nvSpPr>
        <p:spPr>
          <a:xfrm>
            <a:off x="2728645" y="1085150"/>
            <a:ext cx="3686700" cy="838800"/>
          </a:xfrm>
          <a:prstGeom prst="rect">
            <a:avLst/>
          </a:prstGeom>
          <a:solidFill>
            <a:schemeClr val="lt1"/>
          </a:solidFill>
          <a:ln cap="flat" cmpd="sng" w="76200">
            <a:solidFill>
              <a:srgbClr val="353535"/>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800">
              <a:solidFill>
                <a:srgbClr val="353535"/>
              </a:solidFill>
              <a:latin typeface="Open Sans"/>
              <a:ea typeface="Open Sans"/>
              <a:cs typeface="Open Sans"/>
              <a:sym typeface="Open Sans"/>
            </a:endParaRPr>
          </a:p>
        </p:txBody>
      </p:sp>
      <p:pic>
        <p:nvPicPr>
          <p:cNvPr id="819" name="Google Shape;819;p80"/>
          <p:cNvPicPr preferRelativeResize="0"/>
          <p:nvPr/>
        </p:nvPicPr>
        <p:blipFill>
          <a:blip r:embed="rId3">
            <a:alphaModFix/>
          </a:blip>
          <a:stretch>
            <a:fillRect/>
          </a:stretch>
        </p:blipFill>
        <p:spPr>
          <a:xfrm>
            <a:off x="3002720" y="1256087"/>
            <a:ext cx="3138550" cy="496925"/>
          </a:xfrm>
          <a:prstGeom prst="rect">
            <a:avLst/>
          </a:prstGeom>
          <a:noFill/>
          <a:ln>
            <a:noFill/>
          </a:ln>
        </p:spPr>
      </p:pic>
      <p:sp>
        <p:nvSpPr>
          <p:cNvPr id="820" name="Google Shape;820;p80"/>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81"/>
          <p:cNvSpPr/>
          <p:nvPr/>
        </p:nvSpPr>
        <p:spPr>
          <a:xfrm>
            <a:off x="877950" y="4048825"/>
            <a:ext cx="7388100" cy="8937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http://mlhlocal.host/quiz</a:t>
            </a:r>
            <a:endParaRPr sz="3000">
              <a:solidFill>
                <a:srgbClr val="FFD966"/>
              </a:solidFill>
            </a:endParaRPr>
          </a:p>
        </p:txBody>
      </p:sp>
      <p:sp>
        <p:nvSpPr>
          <p:cNvPr id="826" name="Google Shape;826;p81"/>
          <p:cNvSpPr txBox="1"/>
          <p:nvPr/>
        </p:nvSpPr>
        <p:spPr>
          <a:xfrm>
            <a:off x="758550" y="2538825"/>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lt1"/>
                </a:solidFill>
                <a:latin typeface="Open Sans"/>
                <a:ea typeface="Open Sans"/>
                <a:cs typeface="Open Sans"/>
                <a:sym typeface="Open Sans"/>
              </a:rPr>
              <a:t>We created a fun quiz to test your knowledge and see what you learned from this workshop.  </a:t>
            </a:r>
            <a:endParaRPr sz="2200">
              <a:solidFill>
                <a:schemeClr val="lt1"/>
              </a:solidFill>
              <a:latin typeface="Open Sans"/>
              <a:ea typeface="Open Sans"/>
              <a:cs typeface="Open Sans"/>
              <a:sym typeface="Open Sans"/>
            </a:endParaRPr>
          </a:p>
        </p:txBody>
      </p:sp>
      <p:sp>
        <p:nvSpPr>
          <p:cNvPr id="827" name="Google Shape;827;p81"/>
          <p:cNvSpPr txBox="1"/>
          <p:nvPr/>
        </p:nvSpPr>
        <p:spPr>
          <a:xfrm>
            <a:off x="0" y="1610650"/>
            <a:ext cx="91440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What did you learn today?</a:t>
            </a:r>
            <a:endParaRPr b="1" sz="3000">
              <a:solidFill>
                <a:schemeClr val="lt1"/>
              </a:solidFill>
              <a:latin typeface="Open Sans"/>
              <a:ea typeface="Open Sans"/>
              <a:cs typeface="Open Sans"/>
              <a:sym typeface="Open Sans"/>
            </a:endParaRPr>
          </a:p>
        </p:txBody>
      </p:sp>
      <p:sp>
        <p:nvSpPr>
          <p:cNvPr id="828" name="Google Shape;828;p81"/>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pic>
        <p:nvPicPr>
          <p:cNvPr id="833" name="Google Shape;833;p82"/>
          <p:cNvPicPr preferRelativeResize="0"/>
          <p:nvPr/>
        </p:nvPicPr>
        <p:blipFill>
          <a:blip r:embed="rId3">
            <a:alphaModFix/>
          </a:blip>
          <a:stretch>
            <a:fillRect/>
          </a:stretch>
        </p:blipFill>
        <p:spPr>
          <a:xfrm>
            <a:off x="1302925" y="5030631"/>
            <a:ext cx="390525" cy="228600"/>
          </a:xfrm>
          <a:prstGeom prst="rect">
            <a:avLst/>
          </a:prstGeom>
          <a:noFill/>
          <a:ln>
            <a:noFill/>
          </a:ln>
        </p:spPr>
      </p:pic>
      <p:sp>
        <p:nvSpPr>
          <p:cNvPr id="834" name="Google Shape;834;p82"/>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83"/>
          <p:cNvSpPr txBox="1"/>
          <p:nvPr>
            <p:ph type="title"/>
          </p:nvPr>
        </p:nvSpPr>
        <p:spPr>
          <a:xfrm>
            <a:off x="161550" y="20825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Join the CockroachDB community today:</a:t>
            </a:r>
            <a:endParaRPr b="1" i="1" sz="3000">
              <a:solidFill>
                <a:srgbClr val="353535"/>
              </a:solidFill>
              <a:latin typeface="Open Sans"/>
              <a:ea typeface="Open Sans"/>
              <a:cs typeface="Open Sans"/>
              <a:sym typeface="Open Sans"/>
            </a:endParaRPr>
          </a:p>
        </p:txBody>
      </p:sp>
      <p:sp>
        <p:nvSpPr>
          <p:cNvPr id="840" name="Google Shape;840;p83"/>
          <p:cNvSpPr/>
          <p:nvPr/>
        </p:nvSpPr>
        <p:spPr>
          <a:xfrm>
            <a:off x="2728645" y="1085150"/>
            <a:ext cx="3686700" cy="838800"/>
          </a:xfrm>
          <a:prstGeom prst="rect">
            <a:avLst/>
          </a:prstGeom>
          <a:solidFill>
            <a:schemeClr val="lt1"/>
          </a:solidFill>
          <a:ln cap="flat" cmpd="sng" w="76200">
            <a:solidFill>
              <a:srgbClr val="353535"/>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800">
              <a:solidFill>
                <a:srgbClr val="353535"/>
              </a:solidFill>
              <a:latin typeface="Open Sans"/>
              <a:ea typeface="Open Sans"/>
              <a:cs typeface="Open Sans"/>
              <a:sym typeface="Open Sans"/>
            </a:endParaRPr>
          </a:p>
        </p:txBody>
      </p:sp>
      <p:grpSp>
        <p:nvGrpSpPr>
          <p:cNvPr id="841" name="Google Shape;841;p83"/>
          <p:cNvGrpSpPr/>
          <p:nvPr/>
        </p:nvGrpSpPr>
        <p:grpSpPr>
          <a:xfrm>
            <a:off x="430425" y="3129350"/>
            <a:ext cx="7907550" cy="752400"/>
            <a:chOff x="876675" y="2074250"/>
            <a:chExt cx="7907550" cy="752400"/>
          </a:xfrm>
        </p:grpSpPr>
        <p:sp>
          <p:nvSpPr>
            <p:cNvPr id="842" name="Google Shape;842;p83"/>
            <p:cNvSpPr/>
            <p:nvPr/>
          </p:nvSpPr>
          <p:spPr>
            <a:xfrm>
              <a:off x="876675" y="22110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843" name="Google Shape;843;p83"/>
            <p:cNvSpPr txBox="1"/>
            <p:nvPr/>
          </p:nvSpPr>
          <p:spPr>
            <a:xfrm>
              <a:off x="1714725" y="2074250"/>
              <a:ext cx="70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353535"/>
                  </a:solidFill>
                  <a:latin typeface="Open Sans"/>
                  <a:ea typeface="Open Sans"/>
                  <a:cs typeface="Open Sans"/>
                  <a:sym typeface="Open Sans"/>
                </a:rPr>
                <a:t>Read the Documentation:</a:t>
              </a:r>
              <a:br>
                <a:rPr lang="en" sz="2400">
                  <a:solidFill>
                    <a:srgbClr val="353535"/>
                  </a:solidFill>
                  <a:latin typeface="Open Sans"/>
                  <a:ea typeface="Open Sans"/>
                  <a:cs typeface="Open Sans"/>
                  <a:sym typeface="Open Sans"/>
                </a:rPr>
              </a:br>
              <a:r>
                <a:rPr lang="en" sz="2400" u="sng">
                  <a:solidFill>
                    <a:srgbClr val="5EA5E5"/>
                  </a:solidFill>
                  <a:latin typeface="Open Sans"/>
                  <a:ea typeface="Open Sans"/>
                  <a:cs typeface="Open Sans"/>
                  <a:sym typeface="Open Sans"/>
                  <a:hlinkClick r:id="rId3"/>
                </a:rPr>
                <a:t>http://mlhlocal.host/cockroach-docs</a:t>
              </a:r>
              <a:endParaRPr sz="2400">
                <a:solidFill>
                  <a:srgbClr val="5EA5E5"/>
                </a:solidFill>
                <a:latin typeface="Open Sans"/>
                <a:ea typeface="Open Sans"/>
                <a:cs typeface="Open Sans"/>
                <a:sym typeface="Open Sans"/>
              </a:endParaRPr>
            </a:p>
          </p:txBody>
        </p:sp>
      </p:grpSp>
      <p:grpSp>
        <p:nvGrpSpPr>
          <p:cNvPr id="844" name="Google Shape;844;p83"/>
          <p:cNvGrpSpPr/>
          <p:nvPr/>
        </p:nvGrpSpPr>
        <p:grpSpPr>
          <a:xfrm>
            <a:off x="430425" y="4255775"/>
            <a:ext cx="8075850" cy="752400"/>
            <a:chOff x="876675" y="3397975"/>
            <a:chExt cx="8075850" cy="752400"/>
          </a:xfrm>
        </p:grpSpPr>
        <p:sp>
          <p:nvSpPr>
            <p:cNvPr id="845" name="Google Shape;845;p83"/>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846" name="Google Shape;846;p83"/>
            <p:cNvSpPr txBox="1"/>
            <p:nvPr/>
          </p:nvSpPr>
          <p:spPr>
            <a:xfrm>
              <a:off x="1714725" y="3397975"/>
              <a:ext cx="72378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353535"/>
                  </a:solidFill>
                  <a:latin typeface="Open Sans"/>
                  <a:ea typeface="Open Sans"/>
                  <a:cs typeface="Open Sans"/>
                  <a:sym typeface="Open Sans"/>
                </a:rPr>
                <a:t>Post Questions on StackOverflow: </a:t>
              </a:r>
              <a:br>
                <a:rPr lang="en" sz="2400">
                  <a:solidFill>
                    <a:srgbClr val="353535"/>
                  </a:solidFill>
                  <a:latin typeface="Open Sans"/>
                  <a:ea typeface="Open Sans"/>
                  <a:cs typeface="Open Sans"/>
                  <a:sym typeface="Open Sans"/>
                </a:rPr>
              </a:br>
              <a:r>
                <a:rPr lang="en" sz="2400" u="sng">
                  <a:solidFill>
                    <a:srgbClr val="5EA5E5"/>
                  </a:solidFill>
                  <a:latin typeface="Open Sans"/>
                  <a:ea typeface="Open Sans"/>
                  <a:cs typeface="Open Sans"/>
                  <a:sym typeface="Open Sans"/>
                  <a:hlinkClick r:id="rId4"/>
                </a:rPr>
                <a:t>http://mlhlocal.host/cockroach-stackoverflow</a:t>
              </a:r>
              <a:endParaRPr sz="2400">
                <a:solidFill>
                  <a:srgbClr val="5EA5E5"/>
                </a:solidFill>
                <a:latin typeface="Open Sans"/>
                <a:ea typeface="Open Sans"/>
                <a:cs typeface="Open Sans"/>
                <a:sym typeface="Open Sans"/>
              </a:endParaRPr>
            </a:p>
          </p:txBody>
        </p:sp>
      </p:grpSp>
      <p:grpSp>
        <p:nvGrpSpPr>
          <p:cNvPr id="847" name="Google Shape;847;p83"/>
          <p:cNvGrpSpPr/>
          <p:nvPr/>
        </p:nvGrpSpPr>
        <p:grpSpPr>
          <a:xfrm>
            <a:off x="430425" y="5382200"/>
            <a:ext cx="8493450" cy="752400"/>
            <a:chOff x="876675" y="4683200"/>
            <a:chExt cx="8493450" cy="752400"/>
          </a:xfrm>
        </p:grpSpPr>
        <p:sp>
          <p:nvSpPr>
            <p:cNvPr id="848" name="Google Shape;848;p83"/>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849" name="Google Shape;849;p83"/>
            <p:cNvSpPr txBox="1"/>
            <p:nvPr/>
          </p:nvSpPr>
          <p:spPr>
            <a:xfrm>
              <a:off x="1714725" y="4683200"/>
              <a:ext cx="76554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353535"/>
                  </a:solidFill>
                  <a:latin typeface="Open Sans"/>
                  <a:ea typeface="Open Sans"/>
                  <a:cs typeface="Open Sans"/>
                  <a:sym typeface="Open Sans"/>
                </a:rPr>
                <a:t>Use with CockroachDB in your favorite language:</a:t>
              </a:r>
              <a:br>
                <a:rPr lang="en" sz="2400">
                  <a:solidFill>
                    <a:srgbClr val="353535"/>
                  </a:solidFill>
                  <a:latin typeface="Open Sans"/>
                  <a:ea typeface="Open Sans"/>
                  <a:cs typeface="Open Sans"/>
                  <a:sym typeface="Open Sans"/>
                </a:rPr>
              </a:br>
              <a:r>
                <a:rPr lang="en" sz="2400" u="sng">
                  <a:solidFill>
                    <a:srgbClr val="5EA5E5"/>
                  </a:solidFill>
                  <a:latin typeface="Open Sans"/>
                  <a:ea typeface="Open Sans"/>
                  <a:cs typeface="Open Sans"/>
                  <a:sym typeface="Open Sans"/>
                  <a:hlinkClick r:id="rId5"/>
                </a:rPr>
                <a:t>http://mlhlocal.host/cockroach-build</a:t>
              </a:r>
              <a:r>
                <a:rPr lang="en" sz="2400">
                  <a:solidFill>
                    <a:srgbClr val="353535"/>
                  </a:solidFill>
                  <a:latin typeface="Open Sans"/>
                  <a:ea typeface="Open Sans"/>
                  <a:cs typeface="Open Sans"/>
                  <a:sym typeface="Open Sans"/>
                </a:rPr>
                <a:t> </a:t>
              </a:r>
              <a:endParaRPr sz="2400">
                <a:solidFill>
                  <a:srgbClr val="353535"/>
                </a:solidFill>
                <a:latin typeface="Open Sans"/>
                <a:ea typeface="Open Sans"/>
                <a:cs typeface="Open Sans"/>
                <a:sym typeface="Open Sans"/>
              </a:endParaRPr>
            </a:p>
          </p:txBody>
        </p:sp>
      </p:grpSp>
      <p:sp>
        <p:nvSpPr>
          <p:cNvPr id="850" name="Google Shape;850;p83"/>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51" name="Google Shape;851;p83"/>
          <p:cNvPicPr preferRelativeResize="0"/>
          <p:nvPr/>
        </p:nvPicPr>
        <p:blipFill>
          <a:blip r:embed="rId6">
            <a:alphaModFix/>
          </a:blip>
          <a:stretch>
            <a:fillRect/>
          </a:stretch>
        </p:blipFill>
        <p:spPr>
          <a:xfrm>
            <a:off x="3002720" y="1256087"/>
            <a:ext cx="3138550" cy="4969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84"/>
          <p:cNvSpPr txBox="1"/>
          <p:nvPr>
            <p:ph type="title"/>
          </p:nvPr>
        </p:nvSpPr>
        <p:spPr>
          <a:xfrm>
            <a:off x="161550" y="798200"/>
            <a:ext cx="8820900" cy="79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353535"/>
                </a:solidFill>
                <a:latin typeface="Open Sans"/>
                <a:ea typeface="Open Sans"/>
                <a:cs typeface="Open Sans"/>
                <a:sym typeface="Open Sans"/>
              </a:rPr>
              <a:t>Keep Learning: Practice Problems for later.</a:t>
            </a:r>
            <a:endParaRPr b="1" sz="2800">
              <a:solidFill>
                <a:srgbClr val="353535"/>
              </a:solidFill>
              <a:latin typeface="Open Sans"/>
              <a:ea typeface="Open Sans"/>
              <a:cs typeface="Open Sans"/>
              <a:sym typeface="Open Sans"/>
            </a:endParaRPr>
          </a:p>
        </p:txBody>
      </p:sp>
      <p:cxnSp>
        <p:nvCxnSpPr>
          <p:cNvPr id="857" name="Google Shape;857;p84"/>
          <p:cNvCxnSpPr/>
          <p:nvPr/>
        </p:nvCxnSpPr>
        <p:spPr>
          <a:xfrm rot="10800000">
            <a:off x="4572000" y="1861975"/>
            <a:ext cx="0" cy="4257300"/>
          </a:xfrm>
          <a:prstGeom prst="straightConnector1">
            <a:avLst/>
          </a:prstGeom>
          <a:noFill/>
          <a:ln cap="flat" cmpd="sng" w="38100">
            <a:solidFill>
              <a:srgbClr val="353535"/>
            </a:solidFill>
            <a:prstDash val="dash"/>
            <a:round/>
            <a:headEnd len="med" w="med" type="none"/>
            <a:tailEnd len="med" w="med" type="none"/>
          </a:ln>
        </p:spPr>
      </p:cxnSp>
      <p:grpSp>
        <p:nvGrpSpPr>
          <p:cNvPr id="858" name="Google Shape;858;p84"/>
          <p:cNvGrpSpPr/>
          <p:nvPr/>
        </p:nvGrpSpPr>
        <p:grpSpPr>
          <a:xfrm>
            <a:off x="351430" y="1861975"/>
            <a:ext cx="3686700" cy="4346625"/>
            <a:chOff x="371425" y="1861975"/>
            <a:chExt cx="3686700" cy="4346625"/>
          </a:xfrm>
        </p:grpSpPr>
        <p:sp>
          <p:nvSpPr>
            <p:cNvPr id="859" name="Google Shape;859;p84"/>
            <p:cNvSpPr txBox="1"/>
            <p:nvPr/>
          </p:nvSpPr>
          <p:spPr>
            <a:xfrm>
              <a:off x="371425" y="2971300"/>
              <a:ext cx="3686700" cy="32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353535"/>
                  </a:solidFill>
                  <a:latin typeface="Open Sans"/>
                  <a:ea typeface="Open Sans"/>
                  <a:cs typeface="Open Sans"/>
                  <a:sym typeface="Open Sans"/>
                </a:rPr>
                <a:t>Challenge: </a:t>
              </a:r>
              <a:r>
                <a:rPr lang="en" sz="2200">
                  <a:solidFill>
                    <a:srgbClr val="353535"/>
                  </a:solidFill>
                  <a:latin typeface="Open Sans"/>
                  <a:ea typeface="Open Sans"/>
                  <a:cs typeface="Open Sans"/>
                  <a:sym typeface="Open Sans"/>
                </a:rPr>
                <a:t>Display the episode name next to the quote in your application.</a:t>
              </a:r>
              <a:endParaRPr sz="2200">
                <a:solidFill>
                  <a:srgbClr val="353535"/>
                </a:solidFill>
                <a:latin typeface="Open Sans"/>
                <a:ea typeface="Open Sans"/>
                <a:cs typeface="Open Sans"/>
                <a:sym typeface="Open Sans"/>
              </a:endParaRPr>
            </a:p>
            <a:p>
              <a:pPr indent="0" lvl="0" marL="0" rtl="0" algn="l">
                <a:spcBef>
                  <a:spcPts val="0"/>
                </a:spcBef>
                <a:spcAft>
                  <a:spcPts val="0"/>
                </a:spcAft>
                <a:buNone/>
              </a:pPr>
              <a:r>
                <a:t/>
              </a:r>
              <a:endParaRPr sz="2200">
                <a:solidFill>
                  <a:srgbClr val="353535"/>
                </a:solidFill>
                <a:latin typeface="Open Sans"/>
                <a:ea typeface="Open Sans"/>
                <a:cs typeface="Open Sans"/>
                <a:sym typeface="Open Sans"/>
              </a:endParaRPr>
            </a:p>
            <a:p>
              <a:pPr indent="0" lvl="0" marL="0" rtl="0" algn="l">
                <a:spcBef>
                  <a:spcPts val="0"/>
                </a:spcBef>
                <a:spcAft>
                  <a:spcPts val="0"/>
                </a:spcAft>
                <a:buNone/>
              </a:pPr>
              <a:r>
                <a:rPr b="1" lang="en" sz="2200">
                  <a:solidFill>
                    <a:srgbClr val="353535"/>
                  </a:solidFill>
                  <a:latin typeface="Open Sans"/>
                  <a:ea typeface="Open Sans"/>
                  <a:cs typeface="Open Sans"/>
                  <a:sym typeface="Open Sans"/>
                </a:rPr>
                <a:t>Instructions: </a:t>
              </a:r>
              <a:r>
                <a:rPr lang="en" sz="2200">
                  <a:solidFill>
                    <a:srgbClr val="353535"/>
                  </a:solidFill>
                  <a:latin typeface="Open Sans"/>
                  <a:ea typeface="Open Sans"/>
                  <a:cs typeface="Open Sans"/>
                  <a:sym typeface="Open Sans"/>
                </a:rPr>
                <a:t>Perform a JOIN between the quotes and episodes tables to get the episode title.</a:t>
              </a:r>
              <a:endParaRPr sz="2200">
                <a:solidFill>
                  <a:srgbClr val="353535"/>
                </a:solidFill>
                <a:latin typeface="Open Sans"/>
                <a:ea typeface="Open Sans"/>
                <a:cs typeface="Open Sans"/>
                <a:sym typeface="Open Sans"/>
              </a:endParaRPr>
            </a:p>
          </p:txBody>
        </p:sp>
        <p:sp>
          <p:nvSpPr>
            <p:cNvPr id="860" name="Google Shape;860;p84"/>
            <p:cNvSpPr/>
            <p:nvPr/>
          </p:nvSpPr>
          <p:spPr>
            <a:xfrm>
              <a:off x="371425" y="1861975"/>
              <a:ext cx="3686700" cy="838800"/>
            </a:xfrm>
            <a:prstGeom prst="rect">
              <a:avLst/>
            </a:prstGeom>
            <a:solidFill>
              <a:schemeClr val="lt1"/>
            </a:solidFill>
            <a:ln cap="flat" cmpd="sng" w="7620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353535"/>
                  </a:solidFill>
                  <a:latin typeface="Open Sans"/>
                  <a:ea typeface="Open Sans"/>
                  <a:cs typeface="Open Sans"/>
                  <a:sym typeface="Open Sans"/>
                </a:rPr>
                <a:t>#1: </a:t>
              </a:r>
              <a:r>
                <a:rPr b="1" lang="en" sz="2800">
                  <a:solidFill>
                    <a:srgbClr val="353535"/>
                  </a:solidFill>
                  <a:latin typeface="Open Sans"/>
                  <a:ea typeface="Open Sans"/>
                  <a:cs typeface="Open Sans"/>
                  <a:sym typeface="Open Sans"/>
                </a:rPr>
                <a:t>Advanced SQL</a:t>
              </a:r>
              <a:endParaRPr b="1" i="1" sz="2800">
                <a:solidFill>
                  <a:srgbClr val="353535"/>
                </a:solidFill>
                <a:latin typeface="Open Sans"/>
                <a:ea typeface="Open Sans"/>
                <a:cs typeface="Open Sans"/>
                <a:sym typeface="Open Sans"/>
              </a:endParaRPr>
            </a:p>
          </p:txBody>
        </p:sp>
      </p:grpSp>
      <p:sp>
        <p:nvSpPr>
          <p:cNvPr id="861" name="Google Shape;861;p84"/>
          <p:cNvSpPr txBox="1"/>
          <p:nvPr/>
        </p:nvSpPr>
        <p:spPr>
          <a:xfrm>
            <a:off x="5067995" y="2918850"/>
            <a:ext cx="3889800" cy="32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353535"/>
                </a:solidFill>
                <a:latin typeface="Open Sans"/>
                <a:ea typeface="Open Sans"/>
                <a:cs typeface="Open Sans"/>
                <a:sym typeface="Open Sans"/>
              </a:rPr>
              <a:t>Challenge: </a:t>
            </a:r>
            <a:r>
              <a:rPr lang="en" sz="2200">
                <a:solidFill>
                  <a:srgbClr val="353535"/>
                </a:solidFill>
                <a:latin typeface="Open Sans"/>
                <a:ea typeface="Open Sans"/>
                <a:cs typeface="Open Sans"/>
                <a:sym typeface="Open Sans"/>
              </a:rPr>
              <a:t>Deploy your application on AWS and use HAProxy to load balance.</a:t>
            </a:r>
            <a:endParaRPr sz="2200">
              <a:solidFill>
                <a:srgbClr val="353535"/>
              </a:solidFill>
              <a:latin typeface="Open Sans"/>
              <a:ea typeface="Open Sans"/>
              <a:cs typeface="Open Sans"/>
              <a:sym typeface="Open Sans"/>
            </a:endParaRPr>
          </a:p>
          <a:p>
            <a:pPr indent="0" lvl="0" marL="0" rtl="0" algn="l">
              <a:spcBef>
                <a:spcPts val="0"/>
              </a:spcBef>
              <a:spcAft>
                <a:spcPts val="0"/>
              </a:spcAft>
              <a:buNone/>
            </a:pPr>
            <a:r>
              <a:t/>
            </a:r>
            <a:endParaRPr sz="2200">
              <a:solidFill>
                <a:srgbClr val="353535"/>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2200">
                <a:solidFill>
                  <a:srgbClr val="353535"/>
                </a:solidFill>
                <a:latin typeface="Open Sans"/>
                <a:ea typeface="Open Sans"/>
                <a:cs typeface="Open Sans"/>
                <a:sym typeface="Open Sans"/>
              </a:rPr>
              <a:t>Instructions: </a:t>
            </a:r>
            <a:r>
              <a:rPr lang="en" sz="2200">
                <a:solidFill>
                  <a:srgbClr val="353535"/>
                </a:solidFill>
                <a:latin typeface="Open Sans"/>
                <a:ea typeface="Open Sans"/>
                <a:cs typeface="Open Sans"/>
                <a:sym typeface="Open Sans"/>
              </a:rPr>
              <a:t>Make your application production ready by deploying on 4 AWS micro instances with HAProxy.</a:t>
            </a:r>
            <a:endParaRPr sz="2200">
              <a:solidFill>
                <a:srgbClr val="353535"/>
              </a:solidFill>
              <a:latin typeface="Open Sans"/>
              <a:ea typeface="Open Sans"/>
              <a:cs typeface="Open Sans"/>
              <a:sym typeface="Open Sans"/>
            </a:endParaRPr>
          </a:p>
        </p:txBody>
      </p:sp>
      <p:sp>
        <p:nvSpPr>
          <p:cNvPr id="862" name="Google Shape;862;p84"/>
          <p:cNvSpPr/>
          <p:nvPr/>
        </p:nvSpPr>
        <p:spPr>
          <a:xfrm>
            <a:off x="5105880" y="1861975"/>
            <a:ext cx="3686700" cy="838800"/>
          </a:xfrm>
          <a:prstGeom prst="rect">
            <a:avLst/>
          </a:prstGeom>
          <a:solidFill>
            <a:schemeClr val="lt1"/>
          </a:solidFill>
          <a:ln cap="flat" cmpd="sng" w="7620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353535"/>
                </a:solidFill>
                <a:latin typeface="Open Sans"/>
                <a:ea typeface="Open Sans"/>
                <a:cs typeface="Open Sans"/>
                <a:sym typeface="Open Sans"/>
              </a:rPr>
              <a:t>#2: </a:t>
            </a:r>
            <a:r>
              <a:rPr b="1" lang="en" sz="2800">
                <a:solidFill>
                  <a:srgbClr val="353535"/>
                </a:solidFill>
                <a:latin typeface="Open Sans"/>
                <a:ea typeface="Open Sans"/>
                <a:cs typeface="Open Sans"/>
                <a:sym typeface="Open Sans"/>
              </a:rPr>
              <a:t>Deploy on AWS</a:t>
            </a:r>
            <a:endParaRPr b="1" i="1" sz="2800">
              <a:solidFill>
                <a:srgbClr val="353535"/>
              </a:solidFill>
              <a:latin typeface="Open Sans"/>
              <a:ea typeface="Open Sans"/>
              <a:cs typeface="Open Sans"/>
              <a:sym typeface="Open Sans"/>
            </a:endParaRPr>
          </a:p>
        </p:txBody>
      </p:sp>
      <p:sp>
        <p:nvSpPr>
          <p:cNvPr id="863" name="Google Shape;863;p84"/>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85"/>
          <p:cNvSpPr txBox="1"/>
          <p:nvPr/>
        </p:nvSpPr>
        <p:spPr>
          <a:xfrm>
            <a:off x="3230250" y="2305600"/>
            <a:ext cx="5445300" cy="312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FFD966"/>
                </a:solidFill>
                <a:latin typeface="Open Sans"/>
                <a:ea typeface="Open Sans"/>
                <a:cs typeface="Open Sans"/>
                <a:sym typeface="Open Sans"/>
              </a:rPr>
              <a:t>Check your email for access to:</a:t>
            </a:r>
            <a:endParaRPr b="1" sz="2200">
              <a:solidFill>
                <a:srgbClr val="FFD9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These workshop slides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Practice problems to keep learning</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Deeper dives into key topics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Instructions to join the community</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More opportunities from MLH!</a:t>
            </a:r>
            <a:endParaRPr sz="2200">
              <a:solidFill>
                <a:schemeClr val="lt1"/>
              </a:solidFill>
              <a:latin typeface="Open Sans"/>
              <a:ea typeface="Open Sans"/>
              <a:cs typeface="Open Sans"/>
              <a:sym typeface="Open Sans"/>
            </a:endParaRPr>
          </a:p>
        </p:txBody>
      </p:sp>
      <p:sp>
        <p:nvSpPr>
          <p:cNvPr id="869" name="Google Shape;869;p85"/>
          <p:cNvSpPr txBox="1"/>
          <p:nvPr/>
        </p:nvSpPr>
        <p:spPr>
          <a:xfrm>
            <a:off x="576450" y="1017925"/>
            <a:ext cx="79911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Learning shouldn’t stop when the workshop ends...</a:t>
            </a:r>
            <a:endParaRPr b="1" sz="3000">
              <a:solidFill>
                <a:schemeClr val="lt1"/>
              </a:solidFill>
              <a:latin typeface="Open Sans"/>
              <a:ea typeface="Open Sans"/>
              <a:cs typeface="Open Sans"/>
              <a:sym typeface="Open Sans"/>
            </a:endParaRPr>
          </a:p>
        </p:txBody>
      </p:sp>
      <p:pic>
        <p:nvPicPr>
          <p:cNvPr id="870" name="Google Shape;870;p85"/>
          <p:cNvPicPr preferRelativeResize="0"/>
          <p:nvPr/>
        </p:nvPicPr>
        <p:blipFill>
          <a:blip r:embed="rId3">
            <a:alphaModFix/>
          </a:blip>
          <a:stretch>
            <a:fillRect/>
          </a:stretch>
        </p:blipFill>
        <p:spPr>
          <a:xfrm>
            <a:off x="468425" y="2474847"/>
            <a:ext cx="2567475" cy="2567451"/>
          </a:xfrm>
          <a:prstGeom prst="rect">
            <a:avLst/>
          </a:prstGeom>
          <a:noFill/>
          <a:ln>
            <a:noFill/>
          </a:ln>
        </p:spPr>
      </p:pic>
      <p:sp>
        <p:nvSpPr>
          <p:cNvPr id="871" name="Google Shape;871;p85"/>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86"/>
          <p:cNvSpPr txBox="1"/>
          <p:nvPr>
            <p:ph type="title"/>
          </p:nvPr>
        </p:nvSpPr>
        <p:spPr>
          <a:xfrm>
            <a:off x="161550" y="1663975"/>
            <a:ext cx="88209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chemeClr val="lt1"/>
                </a:solidFill>
                <a:latin typeface="Open Sans"/>
                <a:ea typeface="Open Sans"/>
                <a:cs typeface="Open Sans"/>
                <a:sym typeface="Open Sans"/>
              </a:rPr>
              <a:t>Sign up for the MLH Career Lab!</a:t>
            </a:r>
            <a:endParaRPr b="1" i="1" sz="3000">
              <a:solidFill>
                <a:schemeClr val="lt1"/>
              </a:solidFill>
              <a:latin typeface="Open Sans"/>
              <a:ea typeface="Open Sans"/>
              <a:cs typeface="Open Sans"/>
              <a:sym typeface="Open Sans"/>
            </a:endParaRPr>
          </a:p>
        </p:txBody>
      </p:sp>
      <p:sp>
        <p:nvSpPr>
          <p:cNvPr id="877" name="Google Shape;877;p86"/>
          <p:cNvSpPr/>
          <p:nvPr/>
        </p:nvSpPr>
        <p:spPr>
          <a:xfrm>
            <a:off x="877950" y="2471450"/>
            <a:ext cx="7388100" cy="8937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http://mlhlocal.host/career-lab</a:t>
            </a:r>
            <a:endParaRPr sz="3000">
              <a:solidFill>
                <a:srgbClr val="FFD966"/>
              </a:solidFill>
            </a:endParaRPr>
          </a:p>
        </p:txBody>
      </p:sp>
      <p:sp>
        <p:nvSpPr>
          <p:cNvPr id="878" name="Google Shape;878;p86"/>
          <p:cNvSpPr txBox="1"/>
          <p:nvPr/>
        </p:nvSpPr>
        <p:spPr>
          <a:xfrm>
            <a:off x="85350" y="3635600"/>
            <a:ext cx="6586800" cy="2804400"/>
          </a:xfrm>
          <a:prstGeom prst="rect">
            <a:avLst/>
          </a:prstGeom>
          <a:noFill/>
          <a:ln>
            <a:noFill/>
          </a:ln>
        </p:spPr>
        <p:txBody>
          <a:bodyPr anchorCtr="0" anchor="ctr" bIns="91425" lIns="91425" spcFirstLastPara="1" rIns="91425" wrap="square" tIns="91425">
            <a:noAutofit/>
          </a:bodyPr>
          <a:lstStyle/>
          <a:p>
            <a:pPr indent="-368300" lvl="0" marL="457200" rtl="0" algn="l">
              <a:lnSpc>
                <a:spcPct val="12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Browse a curated list of hacker jobs.</a:t>
            </a:r>
            <a:endParaRPr sz="2200">
              <a:solidFill>
                <a:schemeClr val="lt1"/>
              </a:solidFill>
              <a:latin typeface="Open Sans"/>
              <a:ea typeface="Open Sans"/>
              <a:cs typeface="Open Sans"/>
              <a:sym typeface="Open Sans"/>
            </a:endParaRPr>
          </a:p>
          <a:p>
            <a:pPr indent="-368300" lvl="0" marL="457200" rtl="0" algn="l">
              <a:lnSpc>
                <a:spcPct val="12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Apply for jobs and internships from companies that want to recruit directly from the MLH community.</a:t>
            </a:r>
            <a:endParaRPr sz="2200">
              <a:solidFill>
                <a:schemeClr val="lt1"/>
              </a:solidFill>
              <a:latin typeface="Open Sans"/>
              <a:ea typeface="Open Sans"/>
              <a:cs typeface="Open Sans"/>
              <a:sym typeface="Open Sans"/>
            </a:endParaRPr>
          </a:p>
          <a:p>
            <a:pPr indent="-368300" lvl="0" marL="457200" rtl="0" algn="l">
              <a:lnSpc>
                <a:spcPct val="12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Receive updates and career advice from MLH!</a:t>
            </a:r>
            <a:endParaRPr sz="2200">
              <a:solidFill>
                <a:schemeClr val="lt1"/>
              </a:solidFill>
              <a:latin typeface="Open Sans"/>
              <a:ea typeface="Open Sans"/>
              <a:cs typeface="Open Sans"/>
              <a:sym typeface="Open Sans"/>
            </a:endParaRPr>
          </a:p>
        </p:txBody>
      </p:sp>
      <p:pic>
        <p:nvPicPr>
          <p:cNvPr id="879" name="Google Shape;879;p86"/>
          <p:cNvPicPr preferRelativeResize="0"/>
          <p:nvPr/>
        </p:nvPicPr>
        <p:blipFill>
          <a:blip r:embed="rId3">
            <a:alphaModFix/>
          </a:blip>
          <a:stretch>
            <a:fillRect/>
          </a:stretch>
        </p:blipFill>
        <p:spPr>
          <a:xfrm>
            <a:off x="6579800" y="3761700"/>
            <a:ext cx="2399801" cy="2399801"/>
          </a:xfrm>
          <a:prstGeom prst="rect">
            <a:avLst/>
          </a:prstGeom>
          <a:noFill/>
          <a:ln>
            <a:noFill/>
          </a:ln>
        </p:spPr>
      </p:pic>
      <p:sp>
        <p:nvSpPr>
          <p:cNvPr id="880" name="Google Shape;880;p86"/>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81" name="Google Shape;881;p86"/>
          <p:cNvPicPr preferRelativeResize="0"/>
          <p:nvPr/>
        </p:nvPicPr>
        <p:blipFill>
          <a:blip r:embed="rId4">
            <a:alphaModFix/>
          </a:blip>
          <a:stretch>
            <a:fillRect/>
          </a:stretch>
        </p:blipFill>
        <p:spPr>
          <a:xfrm>
            <a:off x="3293548" y="442550"/>
            <a:ext cx="2556899" cy="107676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alpha val="91050"/>
          </a:srgbClr>
        </a:solidFill>
      </p:bgPr>
    </p:bg>
    <p:spTree>
      <p:nvGrpSpPr>
        <p:cNvPr id="885" name="Shape 885"/>
        <p:cNvGrpSpPr/>
        <p:nvPr/>
      </p:nvGrpSpPr>
      <p:grpSpPr>
        <a:xfrm>
          <a:off x="0" y="0"/>
          <a:ext cx="0" cy="0"/>
          <a:chOff x="0" y="0"/>
          <a:chExt cx="0" cy="0"/>
        </a:xfrm>
      </p:grpSpPr>
      <p:sp>
        <p:nvSpPr>
          <p:cNvPr id="886" name="Google Shape;886;p87"/>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v.0.0.4</a:t>
            </a:r>
            <a:endParaRPr sz="1000">
              <a:solidFill>
                <a:schemeClr val="lt1"/>
              </a:solidFill>
              <a:latin typeface="Open Sans"/>
              <a:ea typeface="Open Sans"/>
              <a:cs typeface="Open Sans"/>
              <a:sym typeface="Open Sans"/>
            </a:endParaRPr>
          </a:p>
        </p:txBody>
      </p:sp>
      <p:sp>
        <p:nvSpPr>
          <p:cNvPr id="887" name="Google Shape;887;p87"/>
          <p:cNvSpPr txBox="1"/>
          <p:nvPr/>
        </p:nvSpPr>
        <p:spPr>
          <a:xfrm>
            <a:off x="129075" y="2268050"/>
            <a:ext cx="88857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pen Sans"/>
                <a:ea typeface="Open Sans"/>
                <a:cs typeface="Open Sans"/>
                <a:sym typeface="Open Sans"/>
              </a:rPr>
              <a:t>Building Scalable Apps Featuring CockroachDB</a:t>
            </a:r>
            <a:endParaRPr sz="4500">
              <a:solidFill>
                <a:srgbClr val="FFFFFF"/>
              </a:solidFill>
              <a:latin typeface="Open Sans"/>
              <a:ea typeface="Open Sans"/>
              <a:cs typeface="Open Sans"/>
              <a:sym typeface="Open Sans"/>
            </a:endParaRPr>
          </a:p>
        </p:txBody>
      </p:sp>
      <p:sp>
        <p:nvSpPr>
          <p:cNvPr id="888" name="Google Shape;888;p87"/>
          <p:cNvSpPr/>
          <p:nvPr/>
        </p:nvSpPr>
        <p:spPr>
          <a:xfrm>
            <a:off x="3623499" y="1421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889" name="Google Shape;889;p87"/>
          <p:cNvSpPr/>
          <p:nvPr/>
        </p:nvSpPr>
        <p:spPr>
          <a:xfrm rot="5400000">
            <a:off x="4317212" y="1026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890" name="Google Shape;890;p87"/>
          <p:cNvPicPr preferRelativeResize="0"/>
          <p:nvPr/>
        </p:nvPicPr>
        <p:blipFill>
          <a:blip r:embed="rId3">
            <a:alphaModFix/>
          </a:blip>
          <a:stretch>
            <a:fillRect/>
          </a:stretch>
        </p:blipFill>
        <p:spPr>
          <a:xfrm>
            <a:off x="4149075" y="5259060"/>
            <a:ext cx="845944" cy="845950"/>
          </a:xfrm>
          <a:prstGeom prst="rect">
            <a:avLst/>
          </a:prstGeom>
          <a:noFill/>
          <a:ln>
            <a:noFill/>
          </a:ln>
        </p:spPr>
      </p:pic>
      <p:pic>
        <p:nvPicPr>
          <p:cNvPr id="891" name="Google Shape;891;p87"/>
          <p:cNvPicPr preferRelativeResize="0"/>
          <p:nvPr/>
        </p:nvPicPr>
        <p:blipFill>
          <a:blip r:embed="rId4">
            <a:alphaModFix/>
          </a:blip>
          <a:stretch>
            <a:fillRect/>
          </a:stretch>
        </p:blipFill>
        <p:spPr>
          <a:xfrm>
            <a:off x="3096307" y="4339327"/>
            <a:ext cx="2835570" cy="606827"/>
          </a:xfrm>
          <a:prstGeom prst="rect">
            <a:avLst/>
          </a:prstGeom>
          <a:noFill/>
          <a:ln>
            <a:noFill/>
          </a:ln>
        </p:spPr>
      </p:pic>
      <p:sp>
        <p:nvSpPr>
          <p:cNvPr id="892" name="Google Shape;892;p87"/>
          <p:cNvSpPr txBox="1"/>
          <p:nvPr/>
        </p:nvSpPr>
        <p:spPr>
          <a:xfrm>
            <a:off x="3778736" y="1564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893" name="Google Shape;893;p87"/>
          <p:cNvCxnSpPr/>
          <p:nvPr/>
        </p:nvCxnSpPr>
        <p:spPr>
          <a:xfrm>
            <a:off x="2791500" y="3971225"/>
            <a:ext cx="3445200" cy="0"/>
          </a:xfrm>
          <a:prstGeom prst="straightConnector1">
            <a:avLst/>
          </a:prstGeom>
          <a:noFill/>
          <a:ln cap="flat" cmpd="sng" w="9525">
            <a:solidFill>
              <a:srgbClr val="EFEFEF"/>
            </a:solidFill>
            <a:prstDash val="solid"/>
            <a:round/>
            <a:headEnd len="med" w="med" type="none"/>
            <a:tailEnd len="med" w="med" type="none"/>
          </a:ln>
        </p:spPr>
      </p:cxnSp>
      <p:sp>
        <p:nvSpPr>
          <p:cNvPr id="894" name="Google Shape;894;p8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id="208" name="Google Shape;208;p25"/>
          <p:cNvPicPr preferRelativeResize="0"/>
          <p:nvPr/>
        </p:nvPicPr>
        <p:blipFill>
          <a:blip r:embed="rId3">
            <a:alphaModFix/>
          </a:blip>
          <a:stretch>
            <a:fillRect/>
          </a:stretch>
        </p:blipFill>
        <p:spPr>
          <a:xfrm>
            <a:off x="2574888" y="2428276"/>
            <a:ext cx="3994225" cy="4155275"/>
          </a:xfrm>
          <a:prstGeom prst="rect">
            <a:avLst/>
          </a:prstGeom>
          <a:noFill/>
          <a:ln cap="flat" cmpd="sng" w="9525">
            <a:solidFill>
              <a:srgbClr val="000000"/>
            </a:solidFill>
            <a:prstDash val="solid"/>
            <a:round/>
            <a:headEnd len="sm" w="sm" type="none"/>
            <a:tailEnd len="sm" w="sm" type="none"/>
          </a:ln>
        </p:spPr>
      </p:pic>
      <p:sp>
        <p:nvSpPr>
          <p:cNvPr id="209" name="Google Shape;209;p25"/>
          <p:cNvSpPr/>
          <p:nvPr/>
        </p:nvSpPr>
        <p:spPr>
          <a:xfrm>
            <a:off x="3377675" y="5356275"/>
            <a:ext cx="2638200" cy="9909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 name="Google Shape;210;p25"/>
          <p:cNvCxnSpPr/>
          <p:nvPr/>
        </p:nvCxnSpPr>
        <p:spPr>
          <a:xfrm flipH="1">
            <a:off x="6015875" y="4680075"/>
            <a:ext cx="1451700" cy="676200"/>
          </a:xfrm>
          <a:prstGeom prst="straightConnector1">
            <a:avLst/>
          </a:prstGeom>
          <a:noFill/>
          <a:ln cap="flat" cmpd="sng" w="28575">
            <a:solidFill>
              <a:srgbClr val="FF0000"/>
            </a:solidFill>
            <a:prstDash val="solid"/>
            <a:round/>
            <a:headEnd len="med" w="med" type="none"/>
            <a:tailEnd len="med" w="med" type="triangle"/>
          </a:ln>
        </p:spPr>
      </p:cxnSp>
      <p:sp>
        <p:nvSpPr>
          <p:cNvPr id="211" name="Google Shape;211;p25"/>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2" name="Google Shape;212;p25"/>
          <p:cNvSpPr txBox="1"/>
          <p:nvPr>
            <p:ph type="title"/>
          </p:nvPr>
        </p:nvSpPr>
        <p:spPr>
          <a:xfrm>
            <a:off x="161550" y="874400"/>
            <a:ext cx="8820900" cy="79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Let’s Set Up Glitch!</a:t>
            </a:r>
            <a:endParaRPr b="1" sz="3000">
              <a:solidFill>
                <a:srgbClr val="353535"/>
              </a:solidFill>
              <a:latin typeface="Open Sans"/>
              <a:ea typeface="Open Sans"/>
              <a:cs typeface="Open Sans"/>
              <a:sym typeface="Open Sans"/>
            </a:endParaRPr>
          </a:p>
        </p:txBody>
      </p:sp>
      <p:sp>
        <p:nvSpPr>
          <p:cNvPr id="213" name="Google Shape;213;p25"/>
          <p:cNvSpPr txBox="1"/>
          <p:nvPr/>
        </p:nvSpPr>
        <p:spPr>
          <a:xfrm>
            <a:off x="758550" y="1627345"/>
            <a:ext cx="7626900" cy="48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Create a new web page project and run it.</a:t>
            </a:r>
            <a:endParaRPr sz="2200">
              <a:solidFill>
                <a:schemeClr val="dk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Google Shape;218;p26"/>
          <p:cNvPicPr preferRelativeResize="0"/>
          <p:nvPr/>
        </p:nvPicPr>
        <p:blipFill>
          <a:blip r:embed="rId3">
            <a:alphaModFix/>
          </a:blip>
          <a:stretch>
            <a:fillRect/>
          </a:stretch>
        </p:blipFill>
        <p:spPr>
          <a:xfrm>
            <a:off x="1549450" y="2530977"/>
            <a:ext cx="6045075" cy="3873825"/>
          </a:xfrm>
          <a:prstGeom prst="rect">
            <a:avLst/>
          </a:prstGeom>
          <a:noFill/>
          <a:ln cap="flat" cmpd="sng" w="9525">
            <a:solidFill>
              <a:srgbClr val="000000"/>
            </a:solidFill>
            <a:prstDash val="solid"/>
            <a:round/>
            <a:headEnd len="sm" w="sm" type="none"/>
            <a:tailEnd len="sm" w="sm" type="none"/>
          </a:ln>
        </p:spPr>
      </p:pic>
      <p:sp>
        <p:nvSpPr>
          <p:cNvPr id="219" name="Google Shape;219;p26"/>
          <p:cNvSpPr/>
          <p:nvPr/>
        </p:nvSpPr>
        <p:spPr>
          <a:xfrm>
            <a:off x="2795913" y="2371975"/>
            <a:ext cx="1594200" cy="676200"/>
          </a:xfrm>
          <a:prstGeom prst="rect">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 name="Google Shape;220;p26"/>
          <p:cNvCxnSpPr>
            <a:endCxn id="219" idx="3"/>
          </p:cNvCxnSpPr>
          <p:nvPr/>
        </p:nvCxnSpPr>
        <p:spPr>
          <a:xfrm flipH="1">
            <a:off x="4390113" y="2288275"/>
            <a:ext cx="1494900" cy="421800"/>
          </a:xfrm>
          <a:prstGeom prst="straightConnector1">
            <a:avLst/>
          </a:prstGeom>
          <a:noFill/>
          <a:ln cap="flat" cmpd="sng" w="28575">
            <a:solidFill>
              <a:srgbClr val="FF0000"/>
            </a:solidFill>
            <a:prstDash val="solid"/>
            <a:round/>
            <a:headEnd len="med" w="med" type="none"/>
            <a:tailEnd len="med" w="med" type="triangle"/>
          </a:ln>
        </p:spPr>
      </p:cxnSp>
      <p:sp>
        <p:nvSpPr>
          <p:cNvPr id="221" name="Google Shape;221;p26"/>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2" name="Google Shape;222;p26"/>
          <p:cNvSpPr txBox="1"/>
          <p:nvPr>
            <p:ph type="title"/>
          </p:nvPr>
        </p:nvSpPr>
        <p:spPr>
          <a:xfrm>
            <a:off x="161550" y="874400"/>
            <a:ext cx="8820900" cy="79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Let’s Set Up Glitch!</a:t>
            </a:r>
            <a:endParaRPr b="1" sz="3000">
              <a:solidFill>
                <a:srgbClr val="353535"/>
              </a:solidFill>
              <a:latin typeface="Open Sans"/>
              <a:ea typeface="Open Sans"/>
              <a:cs typeface="Open Sans"/>
              <a:sym typeface="Open Sans"/>
            </a:endParaRPr>
          </a:p>
        </p:txBody>
      </p:sp>
      <p:sp>
        <p:nvSpPr>
          <p:cNvPr id="223" name="Google Shape;223;p26"/>
          <p:cNvSpPr txBox="1"/>
          <p:nvPr/>
        </p:nvSpPr>
        <p:spPr>
          <a:xfrm>
            <a:off x="758550" y="1627345"/>
            <a:ext cx="7626900" cy="48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200">
                <a:solidFill>
                  <a:schemeClr val="dk1"/>
                </a:solidFill>
                <a:latin typeface="Open Sans"/>
                <a:ea typeface="Open Sans"/>
                <a:cs typeface="Open Sans"/>
                <a:sym typeface="Open Sans"/>
              </a:rPr>
              <a:t>Show the output of the project</a:t>
            </a:r>
            <a:endParaRPr sz="22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sz="2200">
              <a:solidFill>
                <a:schemeClr val="dk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Google Shape;228;p27"/>
          <p:cNvPicPr preferRelativeResize="0"/>
          <p:nvPr/>
        </p:nvPicPr>
        <p:blipFill>
          <a:blip r:embed="rId3">
            <a:alphaModFix/>
          </a:blip>
          <a:stretch>
            <a:fillRect/>
          </a:stretch>
        </p:blipFill>
        <p:spPr>
          <a:xfrm>
            <a:off x="1822654" y="2778025"/>
            <a:ext cx="5498700" cy="2968550"/>
          </a:xfrm>
          <a:prstGeom prst="rect">
            <a:avLst/>
          </a:prstGeom>
          <a:noFill/>
          <a:ln cap="flat" cmpd="sng" w="9525">
            <a:solidFill>
              <a:srgbClr val="000000"/>
            </a:solidFill>
            <a:prstDash val="solid"/>
            <a:round/>
            <a:headEnd len="sm" w="sm" type="none"/>
            <a:tailEnd len="sm" w="sm" type="none"/>
          </a:ln>
        </p:spPr>
      </p:pic>
      <p:sp>
        <p:nvSpPr>
          <p:cNvPr id="229" name="Google Shape;229;p27"/>
          <p:cNvSpPr txBox="1"/>
          <p:nvPr>
            <p:ph idx="12" type="sldNum"/>
          </p:nvPr>
        </p:nvSpPr>
        <p:spPr>
          <a:xfrm>
            <a:off x="8595300" y="6512403"/>
            <a:ext cx="548700" cy="34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0" name="Google Shape;230;p27"/>
          <p:cNvSpPr txBox="1"/>
          <p:nvPr>
            <p:ph type="title"/>
          </p:nvPr>
        </p:nvSpPr>
        <p:spPr>
          <a:xfrm>
            <a:off x="161550" y="874400"/>
            <a:ext cx="8820900" cy="79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Let’s Set Up Glitch!</a:t>
            </a:r>
            <a:endParaRPr b="1" sz="3000">
              <a:solidFill>
                <a:srgbClr val="353535"/>
              </a:solidFill>
              <a:latin typeface="Open Sans"/>
              <a:ea typeface="Open Sans"/>
              <a:cs typeface="Open Sans"/>
              <a:sym typeface="Open Sans"/>
            </a:endParaRPr>
          </a:p>
        </p:txBody>
      </p:sp>
      <p:sp>
        <p:nvSpPr>
          <p:cNvPr id="231" name="Google Shape;231;p27"/>
          <p:cNvSpPr txBox="1"/>
          <p:nvPr/>
        </p:nvSpPr>
        <p:spPr>
          <a:xfrm>
            <a:off x="653550" y="1616250"/>
            <a:ext cx="7836900" cy="48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200">
                <a:solidFill>
                  <a:schemeClr val="dk1"/>
                </a:solidFill>
                <a:latin typeface="Open Sans"/>
                <a:ea typeface="Open Sans"/>
                <a:cs typeface="Open Sans"/>
                <a:sym typeface="Open Sans"/>
              </a:rPr>
              <a:t>You should see something like this, but with a different URL</a:t>
            </a:r>
            <a:endParaRPr sz="22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sz="2200">
              <a:solidFill>
                <a:schemeClr val="dk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